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3"/>
  </p:notesMasterIdLst>
  <p:handoutMasterIdLst>
    <p:handoutMasterId r:id="rId34"/>
  </p:handoutMasterIdLst>
  <p:sldIdLst>
    <p:sldId id="283" r:id="rId2"/>
    <p:sldId id="256" r:id="rId3"/>
    <p:sldId id="257" r:id="rId4"/>
    <p:sldId id="258" r:id="rId5"/>
    <p:sldId id="275" r:id="rId6"/>
    <p:sldId id="282" r:id="rId7"/>
    <p:sldId id="259" r:id="rId8"/>
    <p:sldId id="287" r:id="rId9"/>
    <p:sldId id="260" r:id="rId10"/>
    <p:sldId id="261" r:id="rId11"/>
    <p:sldId id="285" r:id="rId12"/>
    <p:sldId id="286" r:id="rId13"/>
    <p:sldId id="263" r:id="rId14"/>
    <p:sldId id="264" r:id="rId15"/>
    <p:sldId id="265" r:id="rId16"/>
    <p:sldId id="276" r:id="rId17"/>
    <p:sldId id="266" r:id="rId18"/>
    <p:sldId id="277" r:id="rId19"/>
    <p:sldId id="267" r:id="rId20"/>
    <p:sldId id="270" r:id="rId21"/>
    <p:sldId id="284" r:id="rId22"/>
    <p:sldId id="268" r:id="rId23"/>
    <p:sldId id="269" r:id="rId24"/>
    <p:sldId id="278" r:id="rId25"/>
    <p:sldId id="271" r:id="rId26"/>
    <p:sldId id="280" r:id="rId27"/>
    <p:sldId id="279" r:id="rId28"/>
    <p:sldId id="272" r:id="rId29"/>
    <p:sldId id="273" r:id="rId30"/>
    <p:sldId id="274" r:id="rId31"/>
    <p:sldId id="281" r:id="rId32"/>
  </p:sldIdLst>
  <p:sldSz cx="9144000" cy="6858000" type="screen4x3"/>
  <p:notesSz cx="6954838" cy="92408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1E6C9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182" autoAdjust="0"/>
    <p:restoredTop sz="94660"/>
  </p:normalViewPr>
  <p:slideViewPr>
    <p:cSldViewPr>
      <p:cViewPr varScale="1">
        <p:scale>
          <a:sx n="63" d="100"/>
          <a:sy n="63" d="100"/>
        </p:scale>
        <p:origin x="-1334" y="-62"/>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notesViewPr>
    <p:cSldViewPr>
      <p:cViewPr varScale="1">
        <p:scale>
          <a:sx n="51" d="100"/>
          <a:sy n="51" d="100"/>
        </p:scale>
        <p:origin x="-2678" y="-86"/>
      </p:cViewPr>
      <p:guideLst>
        <p:guide orient="horz" pos="2911"/>
        <p:guide pos="219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3075" cy="461727"/>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40176" y="0"/>
            <a:ext cx="3013075" cy="461727"/>
          </a:xfrm>
          <a:prstGeom prst="rect">
            <a:avLst/>
          </a:prstGeom>
        </p:spPr>
        <p:txBody>
          <a:bodyPr vert="horz" lIns="91440" tIns="45720" rIns="91440" bIns="45720" rtlCol="0"/>
          <a:lstStyle>
            <a:lvl1pPr algn="r">
              <a:defRPr sz="1200"/>
            </a:lvl1pPr>
          </a:lstStyle>
          <a:p>
            <a:fld id="{436EB517-8A19-4120-8BEA-3B5F08A72D9B}" type="datetimeFigureOut">
              <a:rPr lang="en-US" smtClean="0"/>
              <a:t>12/3/2012</a:t>
            </a:fld>
            <a:endParaRPr lang="en-US"/>
          </a:p>
        </p:txBody>
      </p:sp>
      <p:sp>
        <p:nvSpPr>
          <p:cNvPr id="4" name="Footer Placeholder 3"/>
          <p:cNvSpPr>
            <a:spLocks noGrp="1"/>
          </p:cNvSpPr>
          <p:nvPr>
            <p:ph type="ftr" sz="quarter" idx="2"/>
          </p:nvPr>
        </p:nvSpPr>
        <p:spPr>
          <a:xfrm>
            <a:off x="1" y="8777536"/>
            <a:ext cx="3013075" cy="46172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40176" y="8777536"/>
            <a:ext cx="3013075" cy="461727"/>
          </a:xfrm>
          <a:prstGeom prst="rect">
            <a:avLst/>
          </a:prstGeom>
        </p:spPr>
        <p:txBody>
          <a:bodyPr vert="horz" lIns="91440" tIns="45720" rIns="91440" bIns="45720" rtlCol="0" anchor="b"/>
          <a:lstStyle>
            <a:lvl1pPr algn="r">
              <a:defRPr sz="1200"/>
            </a:lvl1pPr>
          </a:lstStyle>
          <a:p>
            <a:fld id="{FF712999-1536-42EB-AF9E-D3068E464C1B}" type="slidenum">
              <a:rPr lang="en-US" smtClean="0"/>
              <a:t>‹#›</a:t>
            </a:fld>
            <a:endParaRPr lang="en-US"/>
          </a:p>
        </p:txBody>
      </p:sp>
    </p:spTree>
    <p:extLst>
      <p:ext uri="{BB962C8B-B14F-4D97-AF65-F5344CB8AC3E}">
        <p14:creationId xmlns:p14="http://schemas.microsoft.com/office/powerpoint/2010/main" val="302281731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1" y="0"/>
            <a:ext cx="3013763" cy="462042"/>
          </a:xfrm>
          <a:prstGeom prst="rect">
            <a:avLst/>
          </a:prstGeom>
        </p:spPr>
        <p:txBody>
          <a:bodyPr vert="horz" lIns="92930" tIns="46465" rIns="92930" bIns="46465" rtlCol="0"/>
          <a:lstStyle>
            <a:lvl1pPr algn="l">
              <a:defRPr sz="1200"/>
            </a:lvl1pPr>
          </a:lstStyle>
          <a:p>
            <a:endParaRPr lang="en-US"/>
          </a:p>
        </p:txBody>
      </p:sp>
      <p:sp>
        <p:nvSpPr>
          <p:cNvPr id="3" name="Date Placeholder 2"/>
          <p:cNvSpPr>
            <a:spLocks noGrp="1"/>
          </p:cNvSpPr>
          <p:nvPr>
            <p:ph type="dt" idx="1"/>
          </p:nvPr>
        </p:nvSpPr>
        <p:spPr>
          <a:xfrm>
            <a:off x="3939467" y="0"/>
            <a:ext cx="3013763" cy="462042"/>
          </a:xfrm>
          <a:prstGeom prst="rect">
            <a:avLst/>
          </a:prstGeom>
        </p:spPr>
        <p:txBody>
          <a:bodyPr vert="horz" lIns="92930" tIns="46465" rIns="92930" bIns="46465" rtlCol="0"/>
          <a:lstStyle>
            <a:lvl1pPr algn="r">
              <a:defRPr sz="1200"/>
            </a:lvl1pPr>
          </a:lstStyle>
          <a:p>
            <a:fld id="{77A75C1F-DC99-4827-BC6A-DDA446898011}" type="datetimeFigureOut">
              <a:rPr lang="en-US" smtClean="0"/>
              <a:t>12/3/2012</a:t>
            </a:fld>
            <a:endParaRPr lang="en-US"/>
          </a:p>
        </p:txBody>
      </p:sp>
      <p:sp>
        <p:nvSpPr>
          <p:cNvPr id="4" name="Slide Image Placeholder 3"/>
          <p:cNvSpPr>
            <a:spLocks noGrp="1" noRot="1" noChangeAspect="1"/>
          </p:cNvSpPr>
          <p:nvPr>
            <p:ph type="sldImg" idx="2"/>
          </p:nvPr>
        </p:nvSpPr>
        <p:spPr>
          <a:xfrm>
            <a:off x="1166813" y="693738"/>
            <a:ext cx="4621212" cy="3465512"/>
          </a:xfrm>
          <a:prstGeom prst="rect">
            <a:avLst/>
          </a:prstGeom>
          <a:noFill/>
          <a:ln w="12700">
            <a:solidFill>
              <a:prstClr val="black"/>
            </a:solidFill>
          </a:ln>
        </p:spPr>
        <p:txBody>
          <a:bodyPr vert="horz" lIns="92930" tIns="46465" rIns="92930" bIns="46465" rtlCol="0" anchor="ctr"/>
          <a:lstStyle/>
          <a:p>
            <a:endParaRPr lang="en-US"/>
          </a:p>
        </p:txBody>
      </p:sp>
      <p:sp>
        <p:nvSpPr>
          <p:cNvPr id="5" name="Notes Placeholder 4"/>
          <p:cNvSpPr>
            <a:spLocks noGrp="1"/>
          </p:cNvSpPr>
          <p:nvPr>
            <p:ph type="body" sz="quarter" idx="3"/>
          </p:nvPr>
        </p:nvSpPr>
        <p:spPr>
          <a:xfrm>
            <a:off x="695484" y="4389399"/>
            <a:ext cx="5563870" cy="4158377"/>
          </a:xfrm>
          <a:prstGeom prst="rect">
            <a:avLst/>
          </a:prstGeom>
        </p:spPr>
        <p:txBody>
          <a:bodyPr vert="horz" lIns="92930" tIns="46465" rIns="92930" bIns="46465"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1" y="8777192"/>
            <a:ext cx="3013763" cy="462042"/>
          </a:xfrm>
          <a:prstGeom prst="rect">
            <a:avLst/>
          </a:prstGeom>
        </p:spPr>
        <p:txBody>
          <a:bodyPr vert="horz" lIns="92930" tIns="46465" rIns="92930" bIns="46465" rtlCol="0" anchor="b"/>
          <a:lstStyle>
            <a:lvl1pPr algn="l">
              <a:defRPr sz="1200"/>
            </a:lvl1pPr>
          </a:lstStyle>
          <a:p>
            <a:endParaRPr lang="en-US"/>
          </a:p>
        </p:txBody>
      </p:sp>
      <p:sp>
        <p:nvSpPr>
          <p:cNvPr id="7" name="Slide Number Placeholder 6"/>
          <p:cNvSpPr>
            <a:spLocks noGrp="1"/>
          </p:cNvSpPr>
          <p:nvPr>
            <p:ph type="sldNum" sz="quarter" idx="5"/>
          </p:nvPr>
        </p:nvSpPr>
        <p:spPr>
          <a:xfrm>
            <a:off x="3939467" y="8777192"/>
            <a:ext cx="3013763" cy="462042"/>
          </a:xfrm>
          <a:prstGeom prst="rect">
            <a:avLst/>
          </a:prstGeom>
        </p:spPr>
        <p:txBody>
          <a:bodyPr vert="horz" lIns="92930" tIns="46465" rIns="92930" bIns="46465" rtlCol="0" anchor="b"/>
          <a:lstStyle>
            <a:lvl1pPr algn="r">
              <a:defRPr sz="1200"/>
            </a:lvl1pPr>
          </a:lstStyle>
          <a:p>
            <a:fld id="{E0438ABA-DAF4-4521-BE17-8BD66A81361D}" type="slidenum">
              <a:rPr lang="en-US" smtClean="0"/>
              <a:t>‹#›</a:t>
            </a:fld>
            <a:endParaRPr lang="en-US"/>
          </a:p>
        </p:txBody>
      </p:sp>
    </p:spTree>
    <p:extLst>
      <p:ext uri="{BB962C8B-B14F-4D97-AF65-F5344CB8AC3E}">
        <p14:creationId xmlns:p14="http://schemas.microsoft.com/office/powerpoint/2010/main" val="4199004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E0438ABA-DAF4-4521-BE17-8BD66A81361D}" type="slidenum">
              <a:rPr lang="en-US" smtClean="0"/>
              <a:t>1</a:t>
            </a:fld>
            <a:endParaRPr lang="en-US"/>
          </a:p>
        </p:txBody>
      </p:sp>
    </p:spTree>
    <p:extLst>
      <p:ext uri="{BB962C8B-B14F-4D97-AF65-F5344CB8AC3E}">
        <p14:creationId xmlns:p14="http://schemas.microsoft.com/office/powerpoint/2010/main" val="364815814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E0438ABA-DAF4-4521-BE17-8BD66A81361D}" type="slidenum">
              <a:rPr lang="en-US" smtClean="0"/>
              <a:t>2</a:t>
            </a:fld>
            <a:endParaRPr lang="en-US"/>
          </a:p>
        </p:txBody>
      </p:sp>
    </p:spTree>
    <p:extLst>
      <p:ext uri="{BB962C8B-B14F-4D97-AF65-F5344CB8AC3E}">
        <p14:creationId xmlns:p14="http://schemas.microsoft.com/office/powerpoint/2010/main" val="28497200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0159ED9C-6546-48B1-8479-B84EE39EB8D8}" type="datetimeFigureOut">
              <a:rPr lang="en-US" smtClean="0"/>
              <a:t>12/3/2012</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D8BEEB6-40CF-4DC3-8A90-635E6806220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59ED9C-6546-48B1-8479-B84EE39EB8D8}" type="datetimeFigureOut">
              <a:rPr lang="en-US" smtClean="0"/>
              <a:t>12/3/2012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D8BEEB6-40CF-4DC3-8A90-635E6806220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59ED9C-6546-48B1-8479-B84EE39EB8D8}" type="datetimeFigureOut">
              <a:rPr lang="en-US" smtClean="0"/>
              <a:t>12/3/2012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D8BEEB6-40CF-4DC3-8A90-635E6806220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0159ED9C-6546-48B1-8479-B84EE39EB8D8}" type="datetimeFigureOut">
              <a:rPr lang="en-US" smtClean="0"/>
              <a:t>12/3/2012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D8BEEB6-40CF-4DC3-8A90-635E68062204}" type="slidenum">
              <a:rPr lang="en-US" smtClean="0"/>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0159ED9C-6546-48B1-8479-B84EE39EB8D8}" type="datetimeFigureOut">
              <a:rPr lang="en-US" smtClean="0"/>
              <a:t>12/3/2012</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D8BEEB6-40CF-4DC3-8A90-635E68062204}" type="slidenum">
              <a:rPr lang="en-US" smtClean="0"/>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0159ED9C-6546-48B1-8479-B84EE39EB8D8}" type="datetimeFigureOut">
              <a:rPr lang="en-US" smtClean="0"/>
              <a:t>12/3/2012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D8BEEB6-40CF-4DC3-8A90-635E68062204}" type="slidenum">
              <a:rPr lang="en-US" smtClean="0"/>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0159ED9C-6546-48B1-8479-B84EE39EB8D8}" type="datetimeFigureOut">
              <a:rPr lang="en-US" smtClean="0"/>
              <a:t>12/3/2012</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D8BEEB6-40CF-4DC3-8A90-635E6806220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0159ED9C-6546-48B1-8479-B84EE39EB8D8}" type="datetimeFigureOut">
              <a:rPr lang="en-US" smtClean="0"/>
              <a:t>12/3/2012</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D8BEEB6-40CF-4DC3-8A90-635E68062204}" type="slidenum">
              <a:rPr lang="en-US" smtClean="0"/>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0159ED9C-6546-48B1-8479-B84EE39EB8D8}" type="datetimeFigureOut">
              <a:rPr lang="en-US" smtClean="0"/>
              <a:t>12/3/2012</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D8BEEB6-40CF-4DC3-8A90-635E68062204}" type="slidenum">
              <a:rPr lang="en-US" smtClean="0"/>
              <a:t>‹#›</a:t>
            </a:fld>
            <a:endParaRPr lang="en-US"/>
          </a:p>
        </p:txBody>
      </p:sp>
    </p:spTree>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0159ED9C-6546-48B1-8479-B84EE39EB8D8}" type="datetimeFigureOut">
              <a:rPr lang="en-US" smtClean="0"/>
              <a:t>12/3/2012</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D8BEEB6-40CF-4DC3-8A90-635E68062204}"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0159ED9C-6546-48B1-8479-B84EE39EB8D8}" type="datetimeFigureOut">
              <a:rPr lang="en-US" smtClean="0"/>
              <a:t>12/3/2012</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D8BEEB6-40CF-4DC3-8A90-635E68062204}" type="slidenum">
              <a:rPr lang="en-US" smtClean="0"/>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0159ED9C-6546-48B1-8479-B84EE39EB8D8}" type="datetimeFigureOut">
              <a:rPr lang="en-US" smtClean="0"/>
              <a:t>12/3/2012</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D8BEEB6-40CF-4DC3-8A90-635E68062204}"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www.clipartof.com/portfolio/cthoman/illustration/friendly-super-hero-captin-94632.html" TargetMode="External"/><Relationship Id="rId1" Type="http://schemas.openxmlformats.org/officeDocument/2006/relationships/slideLayout" Target="../slideLayouts/slideLayout2.xml"/><Relationship Id="rId5" Type="http://schemas.openxmlformats.org/officeDocument/2006/relationships/image" Target="../media/image5.wmf"/><Relationship Id="rId4" Type="http://schemas.openxmlformats.org/officeDocument/2006/relationships/image" Target="../media/image4.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a:p>
        </p:txBody>
      </p:sp>
      <p:sp>
        <p:nvSpPr>
          <p:cNvPr id="3" name="Title 2"/>
          <p:cNvSpPr>
            <a:spLocks noGrp="1"/>
          </p:cNvSpPr>
          <p:nvPr>
            <p:ph type="title"/>
          </p:nvPr>
        </p:nvSpPr>
        <p:spPr/>
        <p:txBody>
          <a:bodyPr/>
          <a:lstStyle/>
          <a:p>
            <a:endParaRPr lang="en-US" dirty="0"/>
          </a:p>
        </p:txBody>
      </p:sp>
    </p:spTree>
    <p:extLst>
      <p:ext uri="{BB962C8B-B14F-4D97-AF65-F5344CB8AC3E}">
        <p14:creationId xmlns:p14="http://schemas.microsoft.com/office/powerpoint/2010/main" val="4070405487"/>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649224" lvl="3" indent="-256032">
              <a:spcBef>
                <a:spcPts val="400"/>
              </a:spcBef>
              <a:buClr>
                <a:schemeClr val="accent1"/>
              </a:buClr>
              <a:buSzPct val="68000"/>
              <a:buFont typeface="Wingdings 3"/>
              <a:buChar char=""/>
            </a:pPr>
            <a:r>
              <a:rPr lang="en-US" sz="2400" b="1" dirty="0"/>
              <a:t>According to the Statute, a Chiropractor cannot determine if an Emergency Medical Condition exists, but can determine that an Emergency Medical Condition does not exist. </a:t>
            </a:r>
          </a:p>
          <a:p>
            <a:pPr marL="109728" indent="0">
              <a:buNone/>
            </a:pPr>
            <a:endParaRPr lang="en-US" dirty="0"/>
          </a:p>
        </p:txBody>
      </p:sp>
      <p:sp>
        <p:nvSpPr>
          <p:cNvPr id="3" name="Title 2"/>
          <p:cNvSpPr>
            <a:spLocks noGrp="1"/>
          </p:cNvSpPr>
          <p:nvPr>
            <p:ph type="title"/>
          </p:nvPr>
        </p:nvSpPr>
        <p:spPr/>
        <p:txBody>
          <a:bodyPr>
            <a:normAutofit/>
          </a:bodyPr>
          <a:lstStyle/>
          <a:p>
            <a:pPr lvl="0"/>
            <a:r>
              <a:rPr lang="en-US" sz="3600" dirty="0">
                <a:effectLst/>
              </a:rPr>
              <a:t>Reimbursement </a:t>
            </a:r>
            <a:endParaRPr lang="en-US" sz="4000" dirty="0"/>
          </a:p>
        </p:txBody>
      </p:sp>
    </p:spTree>
    <p:extLst>
      <p:ext uri="{BB962C8B-B14F-4D97-AF65-F5344CB8AC3E}">
        <p14:creationId xmlns:p14="http://schemas.microsoft.com/office/powerpoint/2010/main" val="48077381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649224" lvl="3" indent="-256032">
              <a:spcBef>
                <a:spcPts val="400"/>
              </a:spcBef>
              <a:buClr>
                <a:schemeClr val="accent1"/>
              </a:buClr>
              <a:buSzPct val="68000"/>
              <a:buFont typeface="Wingdings 3"/>
              <a:buChar char=""/>
            </a:pPr>
            <a:r>
              <a:rPr lang="en-US" sz="2400" b="1" dirty="0"/>
              <a:t>The Statute does not say where in the course of treatment the EMC must be determined. </a:t>
            </a:r>
          </a:p>
          <a:p>
            <a:pPr marL="649224" lvl="3" indent="-256032">
              <a:spcBef>
                <a:spcPts val="1200"/>
              </a:spcBef>
              <a:buClr>
                <a:schemeClr val="accent1"/>
              </a:buClr>
              <a:buSzPct val="68000"/>
              <a:buFont typeface="Wingdings 3"/>
              <a:buChar char=""/>
            </a:pPr>
            <a:r>
              <a:rPr lang="en-US" sz="2400" b="1" dirty="0"/>
              <a:t>It does not reference whether EMC is established in either the initial care or follow up care, nor does it say that an initial treating provider or follow up provider must be the one to determine that an EMC existed.  </a:t>
            </a:r>
          </a:p>
          <a:p>
            <a:endParaRPr lang="en-US" dirty="0"/>
          </a:p>
        </p:txBody>
      </p:sp>
      <p:sp>
        <p:nvSpPr>
          <p:cNvPr id="3" name="Title 2"/>
          <p:cNvSpPr>
            <a:spLocks noGrp="1"/>
          </p:cNvSpPr>
          <p:nvPr>
            <p:ph type="title"/>
          </p:nvPr>
        </p:nvSpPr>
        <p:spPr/>
        <p:txBody>
          <a:bodyPr>
            <a:normAutofit/>
          </a:bodyPr>
          <a:lstStyle/>
          <a:p>
            <a:pPr lvl="0"/>
            <a:r>
              <a:rPr lang="en-US" sz="3600" dirty="0">
                <a:effectLst/>
              </a:rPr>
              <a:t>Reimbursement </a:t>
            </a:r>
            <a:endParaRPr lang="en-US" sz="4000" dirty="0"/>
          </a:p>
        </p:txBody>
      </p:sp>
    </p:spTree>
    <p:extLst>
      <p:ext uri="{BB962C8B-B14F-4D97-AF65-F5344CB8AC3E}">
        <p14:creationId xmlns:p14="http://schemas.microsoft.com/office/powerpoint/2010/main" val="398399862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b="1" dirty="0"/>
              <a:t>There are NO benefits for massage therapy or acupuncture. </a:t>
            </a:r>
          </a:p>
          <a:p>
            <a:pPr>
              <a:spcBef>
                <a:spcPts val="1200"/>
              </a:spcBef>
            </a:pPr>
            <a:r>
              <a:rPr lang="en-US" sz="2400" b="1" dirty="0"/>
              <a:t>It does not matter what entity or licensed provider is rendering the service. Massage and acupuncture will not be reimbursed to an LMT, licensed acupuncturist or any other type of provider rendering those services.</a:t>
            </a:r>
          </a:p>
          <a:p>
            <a:pPr marL="109728" indent="0">
              <a:buNone/>
            </a:pPr>
            <a:endParaRPr lang="en-US" dirty="0"/>
          </a:p>
        </p:txBody>
      </p:sp>
      <p:sp>
        <p:nvSpPr>
          <p:cNvPr id="3" name="Title 2"/>
          <p:cNvSpPr>
            <a:spLocks noGrp="1"/>
          </p:cNvSpPr>
          <p:nvPr>
            <p:ph type="title"/>
          </p:nvPr>
        </p:nvSpPr>
        <p:spPr/>
        <p:txBody>
          <a:bodyPr>
            <a:normAutofit fontScale="90000"/>
          </a:bodyPr>
          <a:lstStyle/>
          <a:p>
            <a:pPr lvl="0"/>
            <a:r>
              <a:rPr lang="en-US" sz="3600" dirty="0" smtClean="0"/>
              <a:t/>
            </a:r>
            <a:br>
              <a:rPr lang="en-US" sz="3600" dirty="0" smtClean="0"/>
            </a:br>
            <a:r>
              <a:rPr lang="en-US" sz="3600" dirty="0" smtClean="0"/>
              <a:t>Massage </a:t>
            </a:r>
            <a:r>
              <a:rPr lang="en-US" sz="3600" dirty="0"/>
              <a:t>Therapists</a:t>
            </a:r>
            <a:r>
              <a:rPr lang="en-US" sz="3600" dirty="0" smtClean="0"/>
              <a:t>/</a:t>
            </a:r>
            <a:br>
              <a:rPr lang="en-US" sz="3600" dirty="0" smtClean="0"/>
            </a:br>
            <a:r>
              <a:rPr lang="en-US" sz="3600" dirty="0" smtClean="0"/>
              <a:t>Licensed </a:t>
            </a:r>
            <a:r>
              <a:rPr lang="en-US" sz="3600" dirty="0"/>
              <a:t>Acupuncturists</a:t>
            </a:r>
            <a:r>
              <a:rPr lang="en-US" dirty="0">
                <a:effectLst/>
              </a:rPr>
              <a:t/>
            </a:r>
            <a:br>
              <a:rPr lang="en-US" dirty="0">
                <a:effectLst/>
              </a:rPr>
            </a:br>
            <a:endParaRPr lang="en-US" dirty="0"/>
          </a:p>
        </p:txBody>
      </p:sp>
    </p:spTree>
    <p:extLst>
      <p:ext uri="{BB962C8B-B14F-4D97-AF65-F5344CB8AC3E}">
        <p14:creationId xmlns:p14="http://schemas.microsoft.com/office/powerpoint/2010/main" val="142273062"/>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Bef>
                <a:spcPts val="1200"/>
              </a:spcBef>
            </a:pPr>
            <a:r>
              <a:rPr lang="en-US" sz="2400" b="1" dirty="0"/>
              <a:t>The carrier is now obligated to create a PIP log of benefits paid by an insurer.</a:t>
            </a:r>
          </a:p>
          <a:p>
            <a:pPr>
              <a:spcBef>
                <a:spcPts val="1200"/>
              </a:spcBef>
            </a:pPr>
            <a:r>
              <a:rPr lang="en-US" sz="2400" b="1" dirty="0"/>
              <a:t>The log does not have to be provided before a PIP suit is filed. The log must be provided if litigation has commenced, only to the insured, if requested, within 30 days of the request. </a:t>
            </a:r>
          </a:p>
          <a:p>
            <a:pPr>
              <a:spcBef>
                <a:spcPts val="1200"/>
              </a:spcBef>
            </a:pPr>
            <a:r>
              <a:rPr lang="en-US" sz="2400" b="1" dirty="0"/>
              <a:t>No remedy set forth for non-compliance, although a claim for declaratory relief would be appropriate.</a:t>
            </a:r>
          </a:p>
          <a:p>
            <a:endParaRPr lang="en-US" dirty="0"/>
          </a:p>
        </p:txBody>
      </p:sp>
      <p:sp>
        <p:nvSpPr>
          <p:cNvPr id="3" name="Title 2"/>
          <p:cNvSpPr>
            <a:spLocks noGrp="1"/>
          </p:cNvSpPr>
          <p:nvPr>
            <p:ph type="title"/>
          </p:nvPr>
        </p:nvSpPr>
        <p:spPr/>
        <p:txBody>
          <a:bodyPr/>
          <a:lstStyle/>
          <a:p>
            <a:pPr lvl="1" algn="l" rtl="0">
              <a:spcBef>
                <a:spcPct val="0"/>
              </a:spcBef>
            </a:pPr>
            <a:r>
              <a:rPr lang="en-US" sz="3600" b="1" kern="1200" dirty="0">
                <a:solidFill>
                  <a:schemeClr val="tx2"/>
                </a:solidFill>
                <a:effectLst>
                  <a:outerShdw blurRad="31750" dist="25400" dir="5400000" algn="tl" rotWithShape="0">
                    <a:srgbClr val="000000">
                      <a:alpha val="25000"/>
                    </a:srgbClr>
                  </a:outerShdw>
                </a:effectLst>
                <a:latin typeface="+mj-lt"/>
                <a:ea typeface="+mj-ea"/>
                <a:cs typeface="+mj-cs"/>
              </a:rPr>
              <a:t>Creation of PIP Log </a:t>
            </a:r>
            <a:r>
              <a:rPr lang="en-US" sz="3600" b="1" kern="1200" dirty="0" smtClean="0">
                <a:solidFill>
                  <a:schemeClr val="tx2"/>
                </a:solidFill>
                <a:effectLst>
                  <a:outerShdw blurRad="31750" dist="25400" dir="5400000" algn="tl" rotWithShape="0">
                    <a:srgbClr val="000000">
                      <a:alpha val="25000"/>
                    </a:srgbClr>
                  </a:outerShdw>
                </a:effectLst>
                <a:latin typeface="+mj-lt"/>
                <a:ea typeface="+mj-ea"/>
                <a:cs typeface="+mj-cs"/>
              </a:rPr>
              <a:t>Mandatory</a:t>
            </a:r>
            <a:endParaRPr lang="en-US" dirty="0"/>
          </a:p>
        </p:txBody>
      </p:sp>
    </p:spTree>
    <p:extLst>
      <p:ext uri="{BB962C8B-B14F-4D97-AF65-F5344CB8AC3E}">
        <p14:creationId xmlns:p14="http://schemas.microsoft.com/office/powerpoint/2010/main" val="366959383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b="1" dirty="0"/>
              <a:t>If a PIP suit is in litigation and the provider requests notification of benefit exhaustion, the insurer must notify the insured/assignee within 15 days after PIP benefits have been reached.</a:t>
            </a:r>
          </a:p>
          <a:p>
            <a:pPr>
              <a:spcBef>
                <a:spcPts val="1200"/>
              </a:spcBef>
            </a:pPr>
            <a:r>
              <a:rPr lang="en-US" sz="2400" b="1" dirty="0"/>
              <a:t>There is no obligation to provide this information prior to PIP litigation, no obligation to provide it unless requested and no remedy for a carrier’s failure to notify of exhaustion. </a:t>
            </a:r>
          </a:p>
          <a:p>
            <a:endParaRPr lang="en-US" dirty="0"/>
          </a:p>
        </p:txBody>
      </p:sp>
      <p:sp>
        <p:nvSpPr>
          <p:cNvPr id="3" name="Title 2"/>
          <p:cNvSpPr>
            <a:spLocks noGrp="1"/>
          </p:cNvSpPr>
          <p:nvPr>
            <p:ph type="title"/>
          </p:nvPr>
        </p:nvSpPr>
        <p:spPr/>
        <p:txBody>
          <a:bodyPr>
            <a:noAutofit/>
          </a:bodyPr>
          <a:lstStyle/>
          <a:p>
            <a:pPr lvl="1" algn="l" rtl="0">
              <a:spcBef>
                <a:spcPct val="0"/>
              </a:spcBef>
            </a:pPr>
            <a:r>
              <a:rPr lang="en-US" sz="3500" b="1" kern="1200" dirty="0">
                <a:solidFill>
                  <a:schemeClr val="tx2"/>
                </a:solidFill>
                <a:effectLst>
                  <a:outerShdw blurRad="31750" dist="25400" dir="5400000" algn="tl" rotWithShape="0">
                    <a:srgbClr val="000000">
                      <a:alpha val="25000"/>
                    </a:srgbClr>
                  </a:outerShdw>
                </a:effectLst>
                <a:latin typeface="+mj-lt"/>
                <a:ea typeface="+mj-ea"/>
                <a:cs typeface="+mj-cs"/>
              </a:rPr>
              <a:t>Notification of Exhaustion of </a:t>
            </a:r>
            <a:r>
              <a:rPr lang="en-US" sz="3500" b="1" kern="1200" dirty="0" smtClean="0">
                <a:solidFill>
                  <a:schemeClr val="tx2"/>
                </a:solidFill>
                <a:effectLst>
                  <a:outerShdw blurRad="31750" dist="25400" dir="5400000" algn="tl" rotWithShape="0">
                    <a:srgbClr val="000000">
                      <a:alpha val="25000"/>
                    </a:srgbClr>
                  </a:outerShdw>
                </a:effectLst>
                <a:latin typeface="+mj-lt"/>
                <a:ea typeface="+mj-ea"/>
                <a:cs typeface="+mj-cs"/>
              </a:rPr>
              <a:t>Benefits</a:t>
            </a:r>
            <a:endParaRPr lang="en-US" sz="3500" dirty="0"/>
          </a:p>
        </p:txBody>
      </p:sp>
    </p:spTree>
    <p:extLst>
      <p:ext uri="{BB962C8B-B14F-4D97-AF65-F5344CB8AC3E}">
        <p14:creationId xmlns:p14="http://schemas.microsoft.com/office/powerpoint/2010/main" val="47345152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b="1" dirty="0"/>
              <a:t>The Medicare and Workers Compensation fee schedules that were introduced in 2008 remain a part of the statute and in place, but have been clarified to reflect that the Participating Provider allowable is the amount to be used. </a:t>
            </a:r>
            <a:endParaRPr lang="en-US" sz="2400" b="1" dirty="0" smtClean="0"/>
          </a:p>
          <a:p>
            <a:pPr>
              <a:spcBef>
                <a:spcPts val="1200"/>
              </a:spcBef>
            </a:pPr>
            <a:r>
              <a:rPr lang="en-US" sz="2400" b="1" dirty="0"/>
              <a:t>Medicare Part B is to be used for services; supplies and Durable Medical Equipment (DME) are reimbursed from the DME Medicare Part B fee schedule. </a:t>
            </a:r>
          </a:p>
          <a:p>
            <a:endParaRPr lang="en-US" dirty="0"/>
          </a:p>
        </p:txBody>
      </p:sp>
      <p:sp>
        <p:nvSpPr>
          <p:cNvPr id="3" name="Title 2"/>
          <p:cNvSpPr>
            <a:spLocks noGrp="1"/>
          </p:cNvSpPr>
          <p:nvPr>
            <p:ph type="title"/>
          </p:nvPr>
        </p:nvSpPr>
        <p:spPr/>
        <p:txBody>
          <a:bodyPr/>
          <a:lstStyle/>
          <a:p>
            <a:pPr lvl="1" algn="l" rtl="0">
              <a:spcBef>
                <a:spcPct val="0"/>
              </a:spcBef>
            </a:pPr>
            <a:r>
              <a:rPr lang="en-US" sz="3600" b="1" kern="1200" dirty="0">
                <a:solidFill>
                  <a:schemeClr val="tx2"/>
                </a:solidFill>
                <a:effectLst>
                  <a:outerShdw blurRad="31750" dist="25400" dir="5400000" algn="tl" rotWithShape="0">
                    <a:srgbClr val="000000">
                      <a:alpha val="25000"/>
                    </a:srgbClr>
                  </a:outerShdw>
                </a:effectLst>
                <a:latin typeface="+mj-lt"/>
                <a:ea typeface="+mj-ea"/>
                <a:cs typeface="+mj-cs"/>
              </a:rPr>
              <a:t>Fee </a:t>
            </a:r>
            <a:r>
              <a:rPr lang="en-US" sz="3600" b="1" kern="1200" dirty="0" smtClean="0">
                <a:solidFill>
                  <a:schemeClr val="tx2"/>
                </a:solidFill>
                <a:effectLst>
                  <a:outerShdw blurRad="31750" dist="25400" dir="5400000" algn="tl" rotWithShape="0">
                    <a:srgbClr val="000000">
                      <a:alpha val="25000"/>
                    </a:srgbClr>
                  </a:outerShdw>
                </a:effectLst>
                <a:latin typeface="+mj-lt"/>
                <a:ea typeface="+mj-ea"/>
                <a:cs typeface="+mj-cs"/>
              </a:rPr>
              <a:t>Schedule</a:t>
            </a:r>
            <a:endParaRPr lang="en-US" dirty="0"/>
          </a:p>
        </p:txBody>
      </p:sp>
    </p:spTree>
    <p:extLst>
      <p:ext uri="{BB962C8B-B14F-4D97-AF65-F5344CB8AC3E}">
        <p14:creationId xmlns:p14="http://schemas.microsoft.com/office/powerpoint/2010/main" val="410232414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Bef>
                <a:spcPts val="1200"/>
              </a:spcBef>
            </a:pPr>
            <a:r>
              <a:rPr lang="en-US" sz="2400" b="1" dirty="0" smtClean="0"/>
              <a:t>The </a:t>
            </a:r>
            <a:r>
              <a:rPr lang="en-US" sz="2400" b="1" dirty="0"/>
              <a:t>fee schedule in effect on March 1</a:t>
            </a:r>
            <a:r>
              <a:rPr lang="en-US" sz="2400" b="1" baseline="30000" dirty="0"/>
              <a:t>st</a:t>
            </a:r>
            <a:r>
              <a:rPr lang="en-US" sz="2400" b="1" dirty="0"/>
              <a:t> of the year in which the services were rendered is to be used to calculate reimbursement amounts for that calendar year, but the allowable cannot be lower than the 2007 Medicare rates. </a:t>
            </a:r>
          </a:p>
          <a:p>
            <a:endParaRPr lang="en-US" sz="2000" dirty="0"/>
          </a:p>
        </p:txBody>
      </p:sp>
      <p:sp>
        <p:nvSpPr>
          <p:cNvPr id="3" name="Title 2"/>
          <p:cNvSpPr>
            <a:spLocks noGrp="1"/>
          </p:cNvSpPr>
          <p:nvPr>
            <p:ph type="title"/>
          </p:nvPr>
        </p:nvSpPr>
        <p:spPr/>
        <p:txBody>
          <a:bodyPr/>
          <a:lstStyle/>
          <a:p>
            <a:pPr lvl="1" algn="l" rtl="0">
              <a:spcBef>
                <a:spcPct val="0"/>
              </a:spcBef>
            </a:pPr>
            <a:r>
              <a:rPr lang="en-US" sz="3600" b="1" kern="1200" dirty="0">
                <a:solidFill>
                  <a:schemeClr val="tx2"/>
                </a:solidFill>
                <a:effectLst>
                  <a:outerShdw blurRad="31750" dist="25400" dir="5400000" algn="tl" rotWithShape="0">
                    <a:srgbClr val="000000">
                      <a:alpha val="25000"/>
                    </a:srgbClr>
                  </a:outerShdw>
                </a:effectLst>
                <a:latin typeface="+mj-lt"/>
                <a:ea typeface="+mj-ea"/>
                <a:cs typeface="+mj-cs"/>
              </a:rPr>
              <a:t>Fee </a:t>
            </a:r>
            <a:r>
              <a:rPr lang="en-US" sz="3600" b="1" kern="1200" dirty="0" smtClean="0">
                <a:solidFill>
                  <a:schemeClr val="tx2"/>
                </a:solidFill>
                <a:effectLst>
                  <a:outerShdw blurRad="31750" dist="25400" dir="5400000" algn="tl" rotWithShape="0">
                    <a:srgbClr val="000000">
                      <a:alpha val="25000"/>
                    </a:srgbClr>
                  </a:outerShdw>
                </a:effectLst>
                <a:latin typeface="+mj-lt"/>
                <a:ea typeface="+mj-ea"/>
                <a:cs typeface="+mj-cs"/>
              </a:rPr>
              <a:t>Schedule</a:t>
            </a:r>
            <a:endParaRPr lang="en-US" dirty="0"/>
          </a:p>
        </p:txBody>
      </p:sp>
    </p:spTree>
    <p:extLst>
      <p:ext uri="{BB962C8B-B14F-4D97-AF65-F5344CB8AC3E}">
        <p14:creationId xmlns:p14="http://schemas.microsoft.com/office/powerpoint/2010/main" val="155681905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b="1" dirty="0"/>
              <a:t>NCCI Edits and OPPS reductions are now permitted “if it doesn’t constitute a utilization limit.” </a:t>
            </a:r>
            <a:endParaRPr lang="en-US" sz="2400" b="1" dirty="0" smtClean="0"/>
          </a:p>
          <a:p>
            <a:pPr>
              <a:spcBef>
                <a:spcPts val="1200"/>
              </a:spcBef>
            </a:pPr>
            <a:r>
              <a:rPr lang="en-US" sz="2400" b="1" dirty="0" smtClean="0"/>
              <a:t>An </a:t>
            </a:r>
            <a:r>
              <a:rPr lang="en-US" sz="2400" b="1" dirty="0"/>
              <a:t>insurer is not prohibited from using the Medicare coding policies and payment methodologies, including appropriate modifiers, to determine the applicable amount of reimbursement for medical services if it does not constitute a utilization limit. </a:t>
            </a:r>
            <a:endParaRPr lang="en-US" sz="2400" b="1" dirty="0" smtClean="0"/>
          </a:p>
          <a:p>
            <a:pPr>
              <a:spcBef>
                <a:spcPts val="1200"/>
              </a:spcBef>
            </a:pPr>
            <a:r>
              <a:rPr lang="en-US" sz="2400" b="1" dirty="0" smtClean="0"/>
              <a:t>For </a:t>
            </a:r>
            <a:r>
              <a:rPr lang="en-US" sz="2400" b="1" dirty="0"/>
              <a:t>example, if an office visit is charged and any other care is provided, the CPT code for the office visit requires a modifier 25.</a:t>
            </a:r>
          </a:p>
          <a:p>
            <a:endParaRPr lang="en-US" dirty="0"/>
          </a:p>
        </p:txBody>
      </p:sp>
      <p:sp>
        <p:nvSpPr>
          <p:cNvPr id="4" name="Title 3"/>
          <p:cNvSpPr>
            <a:spLocks noGrp="1"/>
          </p:cNvSpPr>
          <p:nvPr>
            <p:ph type="title"/>
          </p:nvPr>
        </p:nvSpPr>
        <p:spPr/>
        <p:txBody>
          <a:bodyPr>
            <a:normAutofit/>
          </a:bodyPr>
          <a:lstStyle/>
          <a:p>
            <a:r>
              <a:rPr lang="en-US" sz="3600" dirty="0" smtClean="0"/>
              <a:t>Fee Schedule</a:t>
            </a:r>
            <a:endParaRPr lang="en-US" sz="3600" dirty="0"/>
          </a:p>
        </p:txBody>
      </p:sp>
    </p:spTree>
    <p:extLst>
      <p:ext uri="{BB962C8B-B14F-4D97-AF65-F5344CB8AC3E}">
        <p14:creationId xmlns:p14="http://schemas.microsoft.com/office/powerpoint/2010/main" val="328330735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b="1" dirty="0" smtClean="0"/>
              <a:t>Must </a:t>
            </a:r>
            <a:r>
              <a:rPr lang="en-US" sz="2400" b="1" dirty="0"/>
              <a:t>a carrier specifically include a policy endorsement in order to use the lower reimbursement amount (fee schedule) set forth in the PIP statute?  </a:t>
            </a:r>
            <a:endParaRPr lang="en-US" sz="2400" b="1" dirty="0" smtClean="0"/>
          </a:p>
          <a:p>
            <a:pPr>
              <a:spcBef>
                <a:spcPts val="1200"/>
              </a:spcBef>
            </a:pPr>
            <a:r>
              <a:rPr lang="en-US" sz="2400" b="1" dirty="0" smtClean="0"/>
              <a:t>The </a:t>
            </a:r>
            <a:r>
              <a:rPr lang="en-US" sz="2400" b="1" dirty="0"/>
              <a:t>answer intended by the legislature when they amended 627.7311 is “no”; however, the applicable section of 627.736 directly conflicts with this. </a:t>
            </a:r>
            <a:endParaRPr lang="en-US" sz="2400" b="1" dirty="0" smtClean="0"/>
          </a:p>
          <a:p>
            <a:pPr>
              <a:spcBef>
                <a:spcPts val="1200"/>
              </a:spcBef>
            </a:pPr>
            <a:r>
              <a:rPr lang="en-US" sz="2400" b="1" dirty="0" smtClean="0"/>
              <a:t>This </a:t>
            </a:r>
            <a:r>
              <a:rPr lang="en-US" sz="2400" b="1" dirty="0"/>
              <a:t>issue will only be resolved through PIP litigation. </a:t>
            </a:r>
          </a:p>
          <a:p>
            <a:endParaRPr lang="en-US" dirty="0"/>
          </a:p>
        </p:txBody>
      </p:sp>
      <p:sp>
        <p:nvSpPr>
          <p:cNvPr id="3" name="Title 2"/>
          <p:cNvSpPr>
            <a:spLocks noGrp="1"/>
          </p:cNvSpPr>
          <p:nvPr>
            <p:ph type="title"/>
          </p:nvPr>
        </p:nvSpPr>
        <p:spPr/>
        <p:txBody>
          <a:bodyPr>
            <a:normAutofit/>
          </a:bodyPr>
          <a:lstStyle/>
          <a:p>
            <a:r>
              <a:rPr lang="en-US" sz="3600" dirty="0" smtClean="0"/>
              <a:t>Fee Schedule</a:t>
            </a:r>
            <a:endParaRPr lang="en-US" sz="3600" dirty="0"/>
          </a:p>
        </p:txBody>
      </p:sp>
    </p:spTree>
    <p:extLst>
      <p:ext uri="{BB962C8B-B14F-4D97-AF65-F5344CB8AC3E}">
        <p14:creationId xmlns:p14="http://schemas.microsoft.com/office/powerpoint/2010/main" val="220298441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b="1" dirty="0"/>
              <a:t>In the event of a partial payment or rejection, the carrier must provide an Explanation of Benefit that specifies the error or reason for rejection of the bill. </a:t>
            </a:r>
          </a:p>
          <a:p>
            <a:pPr>
              <a:spcBef>
                <a:spcPts val="1200"/>
              </a:spcBef>
            </a:pPr>
            <a:r>
              <a:rPr lang="en-US" sz="2400" b="1" dirty="0"/>
              <a:t>A provider has the option to submit a corrected claim within 15 days of the receipt of the EOB and it will be deemed a timely submission. (No more USAA denials for “untimely resubmission.”)</a:t>
            </a:r>
          </a:p>
          <a:p>
            <a:pPr>
              <a:spcBef>
                <a:spcPts val="1200"/>
              </a:spcBef>
            </a:pPr>
            <a:r>
              <a:rPr lang="en-US" sz="2400" b="1" dirty="0"/>
              <a:t>Resubmission is not mandatory and it does not waive any other legal remedy for payment.</a:t>
            </a:r>
          </a:p>
          <a:p>
            <a:endParaRPr lang="en-US" dirty="0"/>
          </a:p>
        </p:txBody>
      </p:sp>
      <p:sp>
        <p:nvSpPr>
          <p:cNvPr id="3" name="Title 2"/>
          <p:cNvSpPr>
            <a:spLocks noGrp="1"/>
          </p:cNvSpPr>
          <p:nvPr>
            <p:ph type="title"/>
          </p:nvPr>
        </p:nvSpPr>
        <p:spPr/>
        <p:txBody>
          <a:bodyPr>
            <a:normAutofit fontScale="90000"/>
          </a:bodyPr>
          <a:lstStyle/>
          <a:p>
            <a:r>
              <a:rPr lang="en-US" sz="4000" dirty="0" smtClean="0"/>
              <a:t>Payment of Benefits</a:t>
            </a:r>
            <a:r>
              <a:rPr lang="en-US" dirty="0" smtClean="0"/>
              <a:t/>
            </a:r>
            <a:br>
              <a:rPr lang="en-US" dirty="0" smtClean="0"/>
            </a:br>
            <a:r>
              <a:rPr lang="en-US" sz="3100" dirty="0" smtClean="0"/>
              <a:t>EOBs</a:t>
            </a:r>
            <a:endParaRPr lang="en-US" dirty="0"/>
          </a:p>
        </p:txBody>
      </p:sp>
    </p:spTree>
    <p:extLst>
      <p:ext uri="{BB962C8B-B14F-4D97-AF65-F5344CB8AC3E}">
        <p14:creationId xmlns:p14="http://schemas.microsoft.com/office/powerpoint/2010/main" val="308358885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The Nuts &amp; Bolts of</a:t>
            </a:r>
            <a:br>
              <a:rPr lang="en-US" dirty="0" smtClean="0"/>
            </a:br>
            <a:r>
              <a:rPr lang="en-US" dirty="0" smtClean="0"/>
              <a:t> Florida’s PIP Law 2012/2013</a:t>
            </a:r>
            <a:endParaRPr lang="en-US" dirty="0"/>
          </a:p>
        </p:txBody>
      </p:sp>
      <p:sp>
        <p:nvSpPr>
          <p:cNvPr id="3" name="Subtitle 2"/>
          <p:cNvSpPr>
            <a:spLocks noGrp="1"/>
          </p:cNvSpPr>
          <p:nvPr>
            <p:ph type="subTitle" idx="1"/>
          </p:nvPr>
        </p:nvSpPr>
        <p:spPr/>
        <p:txBody>
          <a:bodyPr/>
          <a:lstStyle/>
          <a:p>
            <a:r>
              <a:rPr lang="en-US" dirty="0" smtClean="0"/>
              <a:t>Bradford Cederberg, PA</a:t>
            </a:r>
            <a:endParaRPr lang="en-US" dirty="0"/>
          </a:p>
        </p:txBody>
      </p:sp>
    </p:spTree>
    <p:extLst>
      <p:ext uri="{BB962C8B-B14F-4D97-AF65-F5344CB8AC3E}">
        <p14:creationId xmlns:p14="http://schemas.microsoft.com/office/powerpoint/2010/main" val="2563837575"/>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600" b="1" dirty="0"/>
              <a:t>This is intended for providers of emergency services and care and inpatient hospital treatment rendered by MDs/DOs/Dentists. </a:t>
            </a:r>
            <a:r>
              <a:rPr lang="en-US" sz="2600" b="1" i="1" dirty="0"/>
              <a:t>This does not include hospitals</a:t>
            </a:r>
            <a:r>
              <a:rPr lang="en-US" sz="2600" b="1" dirty="0"/>
              <a:t>.</a:t>
            </a:r>
          </a:p>
          <a:p>
            <a:pPr>
              <a:spcBef>
                <a:spcPts val="1200"/>
              </a:spcBef>
            </a:pPr>
            <a:r>
              <a:rPr lang="en-US" sz="2600" b="1" dirty="0"/>
              <a:t>If an emergency service provider submits claims within 30 days of notification of a covered loss, those providers should be paid </a:t>
            </a:r>
            <a:r>
              <a:rPr lang="en-US" sz="2600" b="1" i="1" dirty="0"/>
              <a:t>before</a:t>
            </a:r>
            <a:r>
              <a:rPr lang="en-US" sz="2600" b="1" dirty="0"/>
              <a:t> the Hospital bill can exhaust the PIP benefits.  </a:t>
            </a:r>
            <a:endParaRPr lang="en-US" sz="2600" b="1" dirty="0" smtClean="0"/>
          </a:p>
          <a:p>
            <a:endParaRPr lang="en-US" dirty="0"/>
          </a:p>
        </p:txBody>
      </p:sp>
      <p:sp>
        <p:nvSpPr>
          <p:cNvPr id="3" name="Title 2"/>
          <p:cNvSpPr>
            <a:spLocks noGrp="1"/>
          </p:cNvSpPr>
          <p:nvPr>
            <p:ph type="title"/>
          </p:nvPr>
        </p:nvSpPr>
        <p:spPr/>
        <p:txBody>
          <a:bodyPr>
            <a:normAutofit fontScale="90000"/>
          </a:bodyPr>
          <a:lstStyle/>
          <a:p>
            <a:r>
              <a:rPr lang="en-US" dirty="0" smtClean="0"/>
              <a:t>Payment of Benefits</a:t>
            </a:r>
            <a:br>
              <a:rPr lang="en-US" dirty="0" smtClean="0"/>
            </a:br>
            <a:r>
              <a:rPr lang="en-US" sz="3100" dirty="0" smtClean="0"/>
              <a:t>$5,000 Reservation of Benefits</a:t>
            </a:r>
            <a:endParaRPr lang="en-US" dirty="0"/>
          </a:p>
        </p:txBody>
      </p:sp>
    </p:spTree>
    <p:extLst>
      <p:ext uri="{BB962C8B-B14F-4D97-AF65-F5344CB8AC3E}">
        <p14:creationId xmlns:p14="http://schemas.microsoft.com/office/powerpoint/2010/main" val="152383135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Bef>
                <a:spcPts val="1200"/>
              </a:spcBef>
            </a:pPr>
            <a:r>
              <a:rPr lang="en-US" sz="2400" b="1" dirty="0"/>
              <a:t>Hospitals should NOT be receiving payments up to the PIP limits unless emergency service providers did not submit their bills in within the 30 day window.</a:t>
            </a:r>
          </a:p>
          <a:p>
            <a:pPr>
              <a:spcBef>
                <a:spcPts val="1200"/>
              </a:spcBef>
            </a:pPr>
            <a:r>
              <a:rPr lang="en-US" sz="2400" b="1" dirty="0"/>
              <a:t>Providers of emergency services and care have priority to $5,000 of the $10,000 in PIP benefits only if their bill is received within 30 days of the date the carrier learns of the accident. </a:t>
            </a:r>
          </a:p>
          <a:p>
            <a:endParaRPr lang="en-US" dirty="0"/>
          </a:p>
        </p:txBody>
      </p:sp>
      <p:sp>
        <p:nvSpPr>
          <p:cNvPr id="3" name="Title 2"/>
          <p:cNvSpPr>
            <a:spLocks noGrp="1"/>
          </p:cNvSpPr>
          <p:nvPr>
            <p:ph type="title"/>
          </p:nvPr>
        </p:nvSpPr>
        <p:spPr/>
        <p:txBody>
          <a:bodyPr>
            <a:normAutofit fontScale="90000"/>
          </a:bodyPr>
          <a:lstStyle/>
          <a:p>
            <a:r>
              <a:rPr lang="en-US" dirty="0" smtClean="0"/>
              <a:t>Payment of Benefits</a:t>
            </a:r>
            <a:br>
              <a:rPr lang="en-US" dirty="0" smtClean="0"/>
            </a:br>
            <a:r>
              <a:rPr lang="en-US" sz="3100" dirty="0" smtClean="0"/>
              <a:t>$5,000 Reservation of Benefits</a:t>
            </a:r>
            <a:endParaRPr lang="en-US" dirty="0"/>
          </a:p>
        </p:txBody>
      </p:sp>
    </p:spTree>
    <p:extLst>
      <p:ext uri="{BB962C8B-B14F-4D97-AF65-F5344CB8AC3E}">
        <p14:creationId xmlns:p14="http://schemas.microsoft.com/office/powerpoint/2010/main" val="2562191695"/>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2400" b="1" dirty="0"/>
              <a:t>If fraud is suspected, the carrier must notify the provider in writing within 30 days of the receipt of the claim that it is being investigated for suspected fraud.</a:t>
            </a:r>
          </a:p>
          <a:p>
            <a:pPr>
              <a:spcBef>
                <a:spcPts val="1200"/>
              </a:spcBef>
            </a:pPr>
            <a:r>
              <a:rPr lang="en-US" sz="2400" b="1" dirty="0"/>
              <a:t>If notification is made, it extends the time to conduct the fraud investigation.</a:t>
            </a:r>
          </a:p>
          <a:p>
            <a:pPr>
              <a:spcBef>
                <a:spcPts val="1200"/>
              </a:spcBef>
            </a:pPr>
            <a:r>
              <a:rPr lang="en-US" sz="2400" b="1" dirty="0"/>
              <a:t>The claim must be denied or paid with interest within 90 days of submission.</a:t>
            </a:r>
          </a:p>
          <a:p>
            <a:pPr>
              <a:spcBef>
                <a:spcPts val="1200"/>
              </a:spcBef>
            </a:pPr>
            <a:r>
              <a:rPr lang="en-US" sz="2400" b="1" dirty="0"/>
              <a:t>The suspected fraud must be reported to the Department of Insurance Fraud.</a:t>
            </a:r>
          </a:p>
          <a:p>
            <a:endParaRPr lang="en-US" dirty="0"/>
          </a:p>
        </p:txBody>
      </p:sp>
      <p:sp>
        <p:nvSpPr>
          <p:cNvPr id="3" name="Title 2"/>
          <p:cNvSpPr>
            <a:spLocks noGrp="1"/>
          </p:cNvSpPr>
          <p:nvPr>
            <p:ph type="title"/>
          </p:nvPr>
        </p:nvSpPr>
        <p:spPr/>
        <p:txBody>
          <a:bodyPr>
            <a:normAutofit fontScale="90000"/>
          </a:bodyPr>
          <a:lstStyle/>
          <a:p>
            <a:r>
              <a:rPr lang="en-US" sz="4000" dirty="0" smtClean="0"/>
              <a:t>Payment of Benefits</a:t>
            </a:r>
            <a:br>
              <a:rPr lang="en-US" sz="4000" dirty="0" smtClean="0"/>
            </a:br>
            <a:r>
              <a:rPr lang="en-US" sz="3100" dirty="0" smtClean="0"/>
              <a:t>90 Day Tolling if Fraud is Suspected</a:t>
            </a:r>
            <a:endParaRPr lang="en-US" sz="3100" dirty="0"/>
          </a:p>
        </p:txBody>
      </p:sp>
    </p:spTree>
    <p:extLst>
      <p:ext uri="{BB962C8B-B14F-4D97-AF65-F5344CB8AC3E}">
        <p14:creationId xmlns:p14="http://schemas.microsoft.com/office/powerpoint/2010/main" val="1585139686"/>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fontScale="47500" lnSpcReduction="20000"/>
          </a:bodyPr>
          <a:lstStyle/>
          <a:p>
            <a:r>
              <a:rPr lang="en-US" sz="5000" b="1" dirty="0"/>
              <a:t>Due to poor drafting, there is a glitch in the PIP statute that will exist from July 1, 2012 to January 1, 2013. </a:t>
            </a:r>
          </a:p>
          <a:p>
            <a:pPr>
              <a:spcBef>
                <a:spcPts val="1200"/>
              </a:spcBef>
            </a:pPr>
            <a:r>
              <a:rPr lang="en-US" sz="5000" b="1" dirty="0"/>
              <a:t>Section 400.9905(4) requires all entities seeking PIP reimbursement to be registered as a Health Care Clinic with AHCA effective July 1, 2012. </a:t>
            </a:r>
          </a:p>
          <a:p>
            <a:pPr>
              <a:spcBef>
                <a:spcPts val="1200"/>
              </a:spcBef>
            </a:pPr>
            <a:r>
              <a:rPr lang="en-US" sz="5100" b="1" dirty="0"/>
              <a:t>The portion of the statute that exempts practices wholly owned by MD/DO/Dentist/Chiropractor, hospitals, ambulatory surgical centers or medical schools does not go into effect until January 1, 2013. </a:t>
            </a:r>
          </a:p>
          <a:p>
            <a:endParaRPr lang="en-US" dirty="0"/>
          </a:p>
        </p:txBody>
      </p:sp>
      <p:sp>
        <p:nvSpPr>
          <p:cNvPr id="3" name="Title 2"/>
          <p:cNvSpPr>
            <a:spLocks noGrp="1"/>
          </p:cNvSpPr>
          <p:nvPr>
            <p:ph type="title"/>
          </p:nvPr>
        </p:nvSpPr>
        <p:spPr/>
        <p:txBody>
          <a:bodyPr>
            <a:normAutofit fontScale="90000"/>
          </a:bodyPr>
          <a:lstStyle/>
          <a:p>
            <a:r>
              <a:rPr lang="en-US" sz="4000" dirty="0" smtClean="0"/>
              <a:t>Payment of Benefits</a:t>
            </a:r>
            <a:r>
              <a:rPr lang="en-US" dirty="0" smtClean="0"/>
              <a:t/>
            </a:r>
            <a:br>
              <a:rPr lang="en-US" dirty="0" smtClean="0"/>
            </a:br>
            <a:r>
              <a:rPr lang="en-US" sz="3100" dirty="0" smtClean="0"/>
              <a:t>The “Glitch”</a:t>
            </a:r>
            <a:endParaRPr lang="en-US" sz="3100" dirty="0"/>
          </a:p>
        </p:txBody>
      </p:sp>
    </p:spTree>
    <p:extLst>
      <p:ext uri="{BB962C8B-B14F-4D97-AF65-F5344CB8AC3E}">
        <p14:creationId xmlns:p14="http://schemas.microsoft.com/office/powerpoint/2010/main" val="355941015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b="1" dirty="0" smtClean="0"/>
              <a:t>As </a:t>
            </a:r>
            <a:r>
              <a:rPr lang="en-US" sz="2400" b="1" dirty="0"/>
              <a:t>of July 1, 2012, the only facilities legally able to be reimbursed under PIP are those clinics which are registered as Health Care Clinics under AHCA and have been in existence for more than 3 years. </a:t>
            </a:r>
          </a:p>
          <a:p>
            <a:pPr>
              <a:spcBef>
                <a:spcPts val="1200"/>
              </a:spcBef>
            </a:pPr>
            <a:r>
              <a:rPr lang="en-US" sz="2400" b="1" dirty="0"/>
              <a:t>Upon learning of this, AHCA General Counsel issued a memorandum indicating that the Agency believes both statutory sections become effective on January 1, 2013, thereby eliminating the glitch.	</a:t>
            </a:r>
          </a:p>
          <a:p>
            <a:endParaRPr lang="en-US" dirty="0"/>
          </a:p>
        </p:txBody>
      </p:sp>
      <p:sp>
        <p:nvSpPr>
          <p:cNvPr id="3" name="Title 2"/>
          <p:cNvSpPr>
            <a:spLocks noGrp="1"/>
          </p:cNvSpPr>
          <p:nvPr>
            <p:ph type="title"/>
          </p:nvPr>
        </p:nvSpPr>
        <p:spPr/>
        <p:txBody>
          <a:bodyPr>
            <a:normAutofit fontScale="90000"/>
          </a:bodyPr>
          <a:lstStyle/>
          <a:p>
            <a:r>
              <a:rPr lang="en-US" sz="4000" dirty="0" smtClean="0"/>
              <a:t>Payment of Benefits</a:t>
            </a:r>
            <a:r>
              <a:rPr lang="en-US" dirty="0" smtClean="0"/>
              <a:t/>
            </a:r>
            <a:br>
              <a:rPr lang="en-US" dirty="0" smtClean="0"/>
            </a:br>
            <a:r>
              <a:rPr lang="en-US" sz="3100" dirty="0" smtClean="0"/>
              <a:t>The “Glitch”</a:t>
            </a:r>
            <a:endParaRPr lang="en-US" sz="3100" dirty="0"/>
          </a:p>
        </p:txBody>
      </p:sp>
    </p:spTree>
    <p:extLst>
      <p:ext uri="{BB962C8B-B14F-4D97-AF65-F5344CB8AC3E}">
        <p14:creationId xmlns:p14="http://schemas.microsoft.com/office/powerpoint/2010/main" val="189121924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b="1" dirty="0"/>
              <a:t>Examinations Under Oath (EUO) are now a condition precedent to receiving PIP benefits.</a:t>
            </a:r>
          </a:p>
          <a:p>
            <a:pPr>
              <a:spcBef>
                <a:spcPts val="1200"/>
              </a:spcBef>
            </a:pPr>
            <a:r>
              <a:rPr lang="en-US" sz="2400" b="1" dirty="0"/>
              <a:t>This is in direct response to the 4</a:t>
            </a:r>
            <a:r>
              <a:rPr lang="en-US" sz="2400" b="1" baseline="30000" dirty="0"/>
              <a:t>th</a:t>
            </a:r>
            <a:r>
              <a:rPr lang="en-US" sz="2400" b="1" dirty="0"/>
              <a:t> DCA opinion in Maximus/Custer which (rightly) explained that attendance at an Examination Under Oath (EUO) is a condition subsequent, not a condition precedent to receiving benefits. </a:t>
            </a:r>
            <a:endParaRPr lang="en-US" sz="2400" b="1" dirty="0" smtClean="0"/>
          </a:p>
          <a:p>
            <a:endParaRPr lang="en-US" sz="2900" dirty="0"/>
          </a:p>
        </p:txBody>
      </p:sp>
      <p:sp>
        <p:nvSpPr>
          <p:cNvPr id="3" name="Title 2"/>
          <p:cNvSpPr>
            <a:spLocks noGrp="1"/>
          </p:cNvSpPr>
          <p:nvPr>
            <p:ph type="title"/>
          </p:nvPr>
        </p:nvSpPr>
        <p:spPr/>
        <p:txBody>
          <a:bodyPr>
            <a:normAutofit/>
          </a:bodyPr>
          <a:lstStyle/>
          <a:p>
            <a:r>
              <a:rPr lang="en-US" sz="3600" dirty="0" smtClean="0"/>
              <a:t>Examinations Under Oath (EUO)</a:t>
            </a:r>
            <a:endParaRPr lang="en-US" sz="3600" dirty="0"/>
          </a:p>
        </p:txBody>
      </p:sp>
    </p:spTree>
    <p:extLst>
      <p:ext uri="{BB962C8B-B14F-4D97-AF65-F5344CB8AC3E}">
        <p14:creationId xmlns:p14="http://schemas.microsoft.com/office/powerpoint/2010/main" val="3136937200"/>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a:spcBef>
                <a:spcPts val="1200"/>
              </a:spcBef>
            </a:pPr>
            <a:r>
              <a:rPr lang="en-US" sz="2400" b="1" dirty="0" smtClean="0"/>
              <a:t>The </a:t>
            </a:r>
            <a:r>
              <a:rPr lang="en-US" sz="2400" b="1" dirty="0"/>
              <a:t>legislative change, which is completely at odds with the legal definition of a condition precedent, shifts the burden of proof from the Defendant to the Plaintiff and drastically lowers the threshold to be met for a carrier to deny a claim. </a:t>
            </a:r>
            <a:endParaRPr lang="en-US" sz="2400" b="1" dirty="0" smtClean="0"/>
          </a:p>
          <a:p>
            <a:pPr>
              <a:spcBef>
                <a:spcPts val="1200"/>
              </a:spcBef>
            </a:pPr>
            <a:r>
              <a:rPr lang="en-US" sz="2400" b="1" dirty="0" smtClean="0"/>
              <a:t>If </a:t>
            </a:r>
            <a:r>
              <a:rPr lang="en-US" sz="2400" b="1" dirty="0"/>
              <a:t>your patient does not attend an EUO, the carrier has a strong argument that you do not have to be paid and cannot file suit until the patient complies.</a:t>
            </a:r>
          </a:p>
          <a:p>
            <a:endParaRPr lang="en-US" sz="2900" dirty="0"/>
          </a:p>
        </p:txBody>
      </p:sp>
      <p:sp>
        <p:nvSpPr>
          <p:cNvPr id="3" name="Title 2"/>
          <p:cNvSpPr>
            <a:spLocks noGrp="1"/>
          </p:cNvSpPr>
          <p:nvPr>
            <p:ph type="title"/>
          </p:nvPr>
        </p:nvSpPr>
        <p:spPr/>
        <p:txBody>
          <a:bodyPr>
            <a:normAutofit/>
          </a:bodyPr>
          <a:lstStyle/>
          <a:p>
            <a:r>
              <a:rPr lang="en-US" sz="3600" dirty="0" smtClean="0"/>
              <a:t>Examinations Under Oath (EUO)</a:t>
            </a:r>
            <a:endParaRPr lang="en-US" sz="3600" dirty="0"/>
          </a:p>
        </p:txBody>
      </p:sp>
    </p:spTree>
    <p:extLst>
      <p:ext uri="{BB962C8B-B14F-4D97-AF65-F5344CB8AC3E}">
        <p14:creationId xmlns:p14="http://schemas.microsoft.com/office/powerpoint/2010/main" val="2625059059"/>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b="1" dirty="0" smtClean="0"/>
              <a:t>Only </a:t>
            </a:r>
            <a:r>
              <a:rPr lang="en-US" sz="2400" b="1" dirty="0"/>
              <a:t>an insured or an omnibus insured (passengers or other people who may be covered under the policy, but are not named on the policy) must attend the EUO. A health care provider is not required to attend an EUO. </a:t>
            </a:r>
          </a:p>
          <a:p>
            <a:pPr>
              <a:spcBef>
                <a:spcPts val="1200"/>
              </a:spcBef>
            </a:pPr>
            <a:r>
              <a:rPr lang="en-US" sz="2400" b="1" dirty="0"/>
              <a:t>The questions in an EUO are limited to relevant information including accident details, coverage eligibility, or claimant information, or information that could be reasonably expected to lead to relevant information. </a:t>
            </a:r>
          </a:p>
          <a:p>
            <a:endParaRPr lang="en-US" dirty="0"/>
          </a:p>
        </p:txBody>
      </p:sp>
      <p:sp>
        <p:nvSpPr>
          <p:cNvPr id="3" name="Title 2"/>
          <p:cNvSpPr>
            <a:spLocks noGrp="1"/>
          </p:cNvSpPr>
          <p:nvPr>
            <p:ph type="title"/>
          </p:nvPr>
        </p:nvSpPr>
        <p:spPr/>
        <p:txBody>
          <a:bodyPr>
            <a:normAutofit/>
          </a:bodyPr>
          <a:lstStyle/>
          <a:p>
            <a:r>
              <a:rPr lang="en-US" sz="3600" dirty="0" smtClean="0"/>
              <a:t>Examinations Under Oath (EUO)</a:t>
            </a:r>
            <a:endParaRPr lang="en-US" sz="3600" dirty="0"/>
          </a:p>
        </p:txBody>
      </p:sp>
    </p:spTree>
    <p:extLst>
      <p:ext uri="{BB962C8B-B14F-4D97-AF65-F5344CB8AC3E}">
        <p14:creationId xmlns:p14="http://schemas.microsoft.com/office/powerpoint/2010/main" val="2084738086"/>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b="1" dirty="0"/>
              <a:t>The carrier used to be required to prove that an insured “unreasonably refused” to attend an IME, showing both that there was a refusal and that it was unreasonable.</a:t>
            </a:r>
          </a:p>
          <a:p>
            <a:pPr>
              <a:spcBef>
                <a:spcPts val="1200"/>
              </a:spcBef>
            </a:pPr>
            <a:r>
              <a:rPr lang="en-US" sz="2400" b="1" dirty="0"/>
              <a:t>The language change now makes a refusal to submit </a:t>
            </a:r>
            <a:r>
              <a:rPr lang="en-US" sz="2400" b="1" i="1" dirty="0"/>
              <a:t>or a failure to appear</a:t>
            </a:r>
            <a:r>
              <a:rPr lang="en-US" sz="2400" b="1" dirty="0"/>
              <a:t> at two independent medical examinations a rebuttable presumption that the refusal/failure was unreasonable. </a:t>
            </a:r>
            <a:endParaRPr lang="en-US" sz="2400" b="1" dirty="0" smtClean="0"/>
          </a:p>
          <a:p>
            <a:pPr>
              <a:spcBef>
                <a:spcPts val="1200"/>
              </a:spcBef>
            </a:pPr>
            <a:r>
              <a:rPr lang="en-US" sz="2400" b="1" dirty="0"/>
              <a:t>This alters the burden and the standard to favor carriers.</a:t>
            </a:r>
          </a:p>
          <a:p>
            <a:endParaRPr lang="en-US" dirty="0"/>
          </a:p>
        </p:txBody>
      </p:sp>
      <p:sp>
        <p:nvSpPr>
          <p:cNvPr id="3" name="Title 2"/>
          <p:cNvSpPr>
            <a:spLocks noGrp="1"/>
          </p:cNvSpPr>
          <p:nvPr>
            <p:ph type="title"/>
          </p:nvPr>
        </p:nvSpPr>
        <p:spPr/>
        <p:txBody>
          <a:bodyPr>
            <a:normAutofit/>
          </a:bodyPr>
          <a:lstStyle/>
          <a:p>
            <a:r>
              <a:rPr lang="en-US" sz="3600" dirty="0" smtClean="0"/>
              <a:t>Independent Medical Examinations</a:t>
            </a:r>
            <a:endParaRPr lang="en-US" sz="3600" dirty="0"/>
          </a:p>
        </p:txBody>
      </p:sp>
    </p:spTree>
    <p:extLst>
      <p:ext uri="{BB962C8B-B14F-4D97-AF65-F5344CB8AC3E}">
        <p14:creationId xmlns:p14="http://schemas.microsoft.com/office/powerpoint/2010/main" val="3674698034"/>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b="1" dirty="0"/>
              <a:t>It is now considered unfair and deceptive trade practice if, as a general business practice, carriers conduct business as follows:</a:t>
            </a:r>
          </a:p>
          <a:p>
            <a:pPr lvl="1">
              <a:spcBef>
                <a:spcPts val="1200"/>
              </a:spcBef>
            </a:pPr>
            <a:r>
              <a:rPr lang="en-US" sz="2000" b="1" dirty="0"/>
              <a:t>The carrier fails to pay PIP claims</a:t>
            </a:r>
          </a:p>
          <a:p>
            <a:pPr lvl="1">
              <a:spcBef>
                <a:spcPts val="1200"/>
              </a:spcBef>
            </a:pPr>
            <a:r>
              <a:rPr lang="en-US" sz="2000" b="1" dirty="0"/>
              <a:t>The carrier fails to pay them until a PIP demand has been received.</a:t>
            </a:r>
          </a:p>
          <a:p>
            <a:pPr>
              <a:spcBef>
                <a:spcPts val="1200"/>
              </a:spcBef>
            </a:pPr>
            <a:r>
              <a:rPr lang="en-US" sz="2400" b="1" dirty="0"/>
              <a:t>To counter this practice, provider will need to keep track of claims that are not paid at all and those that are paid, but not until a demand is sent. </a:t>
            </a:r>
          </a:p>
          <a:p>
            <a:endParaRPr lang="en-US" dirty="0"/>
          </a:p>
        </p:txBody>
      </p:sp>
      <p:sp>
        <p:nvSpPr>
          <p:cNvPr id="3" name="Title 2"/>
          <p:cNvSpPr>
            <a:spLocks noGrp="1"/>
          </p:cNvSpPr>
          <p:nvPr>
            <p:ph type="title"/>
          </p:nvPr>
        </p:nvSpPr>
        <p:spPr/>
        <p:txBody>
          <a:bodyPr>
            <a:normAutofit/>
          </a:bodyPr>
          <a:lstStyle/>
          <a:p>
            <a:r>
              <a:rPr lang="en-US" sz="3600" dirty="0" smtClean="0"/>
              <a:t>Miscellaneous Provisions</a:t>
            </a:r>
            <a:r>
              <a:rPr lang="en-US" dirty="0" smtClean="0"/>
              <a:t/>
            </a:r>
            <a:br>
              <a:rPr lang="en-US" dirty="0" smtClean="0"/>
            </a:br>
            <a:r>
              <a:rPr lang="en-US" sz="2500" dirty="0" smtClean="0"/>
              <a:t>Carriers with a History of Nonpayment</a:t>
            </a:r>
            <a:endParaRPr lang="en-US" sz="2500" dirty="0"/>
          </a:p>
        </p:txBody>
      </p:sp>
    </p:spTree>
    <p:extLst>
      <p:ext uri="{BB962C8B-B14F-4D97-AF65-F5344CB8AC3E}">
        <p14:creationId xmlns:p14="http://schemas.microsoft.com/office/powerpoint/2010/main" val="291286640"/>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736092" lvl="1" indent="-342900">
              <a:spcAft>
                <a:spcPts val="600"/>
              </a:spcAft>
              <a:buFont typeface="+mj-lt"/>
              <a:buAutoNum type="alphaUcPeriod"/>
            </a:pPr>
            <a:r>
              <a:rPr lang="en-US" sz="2000" b="1" dirty="0" smtClean="0"/>
              <a:t>In </a:t>
            </a:r>
            <a:r>
              <a:rPr lang="en-US" sz="2000" b="1" dirty="0"/>
              <a:t>order to receive PIP benefits, an injured person MUST seek “initial services and care within 14 days of the motor vehicle accident. Initial services and care may be provided by, supervised, ordered </a:t>
            </a:r>
            <a:r>
              <a:rPr lang="en-US" sz="2000" b="1" u="sng" dirty="0"/>
              <a:t>OR</a:t>
            </a:r>
            <a:r>
              <a:rPr lang="en-US" sz="2000" b="1" dirty="0"/>
              <a:t> prescribed by</a:t>
            </a:r>
            <a:r>
              <a:rPr lang="en-US" sz="2000" b="1" dirty="0" smtClean="0"/>
              <a:t>:</a:t>
            </a:r>
            <a:endParaRPr lang="en-US" sz="2000" b="1" dirty="0"/>
          </a:p>
          <a:p>
            <a:pPr lvl="3"/>
            <a:r>
              <a:rPr lang="en-US" sz="1800" b="1" dirty="0"/>
              <a:t>MD </a:t>
            </a:r>
          </a:p>
          <a:p>
            <a:pPr lvl="3"/>
            <a:r>
              <a:rPr lang="en-US" sz="1800" b="1" dirty="0"/>
              <a:t>DO</a:t>
            </a:r>
          </a:p>
          <a:p>
            <a:pPr lvl="3"/>
            <a:r>
              <a:rPr lang="en-US" sz="1800" b="1" dirty="0"/>
              <a:t>Dentist</a:t>
            </a:r>
          </a:p>
          <a:p>
            <a:pPr lvl="3"/>
            <a:r>
              <a:rPr lang="en-US" sz="1800" b="1" dirty="0"/>
              <a:t>Chiropractor, or</a:t>
            </a:r>
          </a:p>
          <a:p>
            <a:pPr lvl="3"/>
            <a:r>
              <a:rPr lang="en-US" sz="1800" b="1" dirty="0"/>
              <a:t>Provided in a hospital</a:t>
            </a:r>
          </a:p>
          <a:p>
            <a:pPr lvl="3"/>
            <a:r>
              <a:rPr lang="en-US" sz="1800" b="1" dirty="0"/>
              <a:t>Provided by a facility that owns/is owned by a hospital </a:t>
            </a:r>
          </a:p>
          <a:p>
            <a:pPr lvl="3"/>
            <a:r>
              <a:rPr lang="en-US" sz="1800" b="1" dirty="0"/>
              <a:t>Ambulance/EMTs </a:t>
            </a:r>
          </a:p>
          <a:p>
            <a:pPr marL="736092" lvl="1" indent="-342900">
              <a:spcBef>
                <a:spcPts val="1200"/>
              </a:spcBef>
              <a:buFont typeface="+mj-lt"/>
              <a:buAutoNum type="alphaUcPeriod"/>
            </a:pPr>
            <a:r>
              <a:rPr lang="en-US" sz="2000" b="1" dirty="0" smtClean="0"/>
              <a:t>Failing to seek treatment within 14 days will result in a complete forfeiture of your PIP benefits.</a:t>
            </a:r>
          </a:p>
          <a:p>
            <a:endParaRPr lang="en-US" dirty="0"/>
          </a:p>
        </p:txBody>
      </p:sp>
      <p:sp>
        <p:nvSpPr>
          <p:cNvPr id="3" name="Title 2"/>
          <p:cNvSpPr>
            <a:spLocks noGrp="1"/>
          </p:cNvSpPr>
          <p:nvPr>
            <p:ph type="title"/>
          </p:nvPr>
        </p:nvSpPr>
        <p:spPr/>
        <p:txBody>
          <a:bodyPr>
            <a:normAutofit/>
          </a:bodyPr>
          <a:lstStyle/>
          <a:p>
            <a:pPr lvl="0"/>
            <a:r>
              <a:rPr lang="en-US" sz="3600" dirty="0"/>
              <a:t>Initial Services and </a:t>
            </a:r>
            <a:r>
              <a:rPr lang="en-US" sz="3600" dirty="0" smtClean="0"/>
              <a:t>Care</a:t>
            </a:r>
            <a:endParaRPr lang="en-US" sz="3600" dirty="0"/>
          </a:p>
        </p:txBody>
      </p:sp>
    </p:spTree>
    <p:extLst>
      <p:ext uri="{BB962C8B-B14F-4D97-AF65-F5344CB8AC3E}">
        <p14:creationId xmlns:p14="http://schemas.microsoft.com/office/powerpoint/2010/main" val="1186534070"/>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z="2400" b="1" dirty="0"/>
              <a:t>Claims are not reimbursable if they are generated as a result of unlawful activities outlined in chapter 817.505 of Florida Statutes.</a:t>
            </a:r>
          </a:p>
          <a:p>
            <a:pPr>
              <a:spcBef>
                <a:spcPts val="1200"/>
              </a:spcBef>
            </a:pPr>
            <a:r>
              <a:rPr lang="en-US" sz="2400" b="1" dirty="0"/>
              <a:t>Providers engaging in referring patients for payment, receiving payment for a referral of patients, engaging in patient brokering or receiving kickbacks are committing fraud. These claims are not compensable. </a:t>
            </a:r>
          </a:p>
          <a:p>
            <a:endParaRPr lang="en-US" dirty="0"/>
          </a:p>
        </p:txBody>
      </p:sp>
      <p:sp>
        <p:nvSpPr>
          <p:cNvPr id="3" name="Title 2"/>
          <p:cNvSpPr>
            <a:spLocks noGrp="1"/>
          </p:cNvSpPr>
          <p:nvPr>
            <p:ph type="title"/>
          </p:nvPr>
        </p:nvSpPr>
        <p:spPr/>
        <p:txBody>
          <a:bodyPr>
            <a:normAutofit fontScale="90000"/>
          </a:bodyPr>
          <a:lstStyle/>
          <a:p>
            <a:r>
              <a:rPr lang="en-US" sz="4000" dirty="0" smtClean="0"/>
              <a:t>Miscellaneous Provisions</a:t>
            </a:r>
            <a:r>
              <a:rPr lang="en-US" dirty="0" smtClean="0"/>
              <a:t/>
            </a:r>
            <a:br>
              <a:rPr lang="en-US" dirty="0" smtClean="0"/>
            </a:br>
            <a:r>
              <a:rPr lang="en-US" sz="2800" dirty="0" smtClean="0"/>
              <a:t>Fraud Fighting: Non-Reimbursement of Claims</a:t>
            </a:r>
            <a:endParaRPr lang="en-US" sz="2800" dirty="0"/>
          </a:p>
        </p:txBody>
      </p:sp>
    </p:spTree>
    <p:extLst>
      <p:ext uri="{BB962C8B-B14F-4D97-AF65-F5344CB8AC3E}">
        <p14:creationId xmlns:p14="http://schemas.microsoft.com/office/powerpoint/2010/main" val="1671737294"/>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bg>
      <p:bgPr>
        <a:gradFill>
          <a:gsLst>
            <a:gs pos="0">
              <a:schemeClr val="tx1"/>
            </a:gs>
            <a:gs pos="97000">
              <a:schemeClr val="accent1">
                <a:tint val="44500"/>
                <a:satMod val="160000"/>
              </a:schemeClr>
            </a:gs>
            <a:gs pos="100000">
              <a:schemeClr val="accent1">
                <a:tint val="23500"/>
                <a:satMod val="160000"/>
              </a:schemeClr>
            </a:gs>
          </a:gsLst>
          <a:lin ang="5400000" scaled="0"/>
        </a:gradFill>
        <a:effectLst/>
      </p:bgPr>
    </p:bg>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3048000" y="3048000"/>
            <a:ext cx="3270849" cy="990600"/>
          </a:xfrm>
          <a:scene3d>
            <a:camera prst="orthographicFront"/>
            <a:lightRig rig="threePt" dir="t"/>
          </a:scene3d>
          <a:sp3d>
            <a:bevelT/>
          </a:sp3d>
        </p:spPr>
      </p:pic>
      <p:sp>
        <p:nvSpPr>
          <p:cNvPr id="3" name="Title 2"/>
          <p:cNvSpPr>
            <a:spLocks noGrp="1"/>
          </p:cNvSpPr>
          <p:nvPr>
            <p:ph type="title"/>
          </p:nvPr>
        </p:nvSpPr>
        <p:spPr/>
        <p:txBody>
          <a:bodyPr/>
          <a:lstStyle/>
          <a:p>
            <a:endParaRPr lang="en-US"/>
          </a:p>
        </p:txBody>
      </p:sp>
    </p:spTree>
    <p:extLst>
      <p:ext uri="{BB962C8B-B14F-4D97-AF65-F5344CB8AC3E}">
        <p14:creationId xmlns:p14="http://schemas.microsoft.com/office/powerpoint/2010/main" val="2543541197"/>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95672"/>
          </a:xfrm>
        </p:spPr>
        <p:txBody>
          <a:bodyPr>
            <a:normAutofit/>
          </a:bodyPr>
          <a:lstStyle/>
          <a:p>
            <a:pPr marL="850392" lvl="1" indent="-457200">
              <a:buFont typeface="+mj-lt"/>
              <a:buAutoNum type="alphaUcPeriod"/>
            </a:pPr>
            <a:r>
              <a:rPr lang="en-US" sz="2000" b="1" dirty="0"/>
              <a:t>May be obtained upon a referral from any of the 7 providers </a:t>
            </a:r>
            <a:r>
              <a:rPr lang="en-US" sz="2000" b="1" dirty="0" smtClean="0"/>
              <a:t>of </a:t>
            </a:r>
            <a:r>
              <a:rPr lang="en-US" sz="2000" b="1" dirty="0"/>
              <a:t>initial services and </a:t>
            </a:r>
            <a:r>
              <a:rPr lang="en-US" sz="2000" b="1" dirty="0" smtClean="0"/>
              <a:t>care.</a:t>
            </a:r>
            <a:endParaRPr lang="en-US" sz="2000" b="1" dirty="0"/>
          </a:p>
          <a:p>
            <a:pPr marL="850392" lvl="1" indent="-457200">
              <a:spcBef>
                <a:spcPts val="1200"/>
              </a:spcBef>
              <a:buFont typeface="+mj-lt"/>
              <a:buAutoNum type="alphaUcPeriod"/>
            </a:pPr>
            <a:r>
              <a:rPr lang="en-US" sz="2000" b="1" dirty="0"/>
              <a:t>Treatment MUST be “consistent with the underlying medical diagnosis rendered.” It is anticipated that there will be a lot of litigation regarding “underlying medical diagnosis” and “care consistent with” this diagnosis.</a:t>
            </a:r>
          </a:p>
          <a:p>
            <a:pPr>
              <a:spcBef>
                <a:spcPts val="1200"/>
              </a:spcBef>
            </a:pPr>
            <a:endParaRPr lang="en-US" dirty="0"/>
          </a:p>
        </p:txBody>
      </p:sp>
      <p:sp>
        <p:nvSpPr>
          <p:cNvPr id="3" name="Title 2"/>
          <p:cNvSpPr>
            <a:spLocks noGrp="1"/>
          </p:cNvSpPr>
          <p:nvPr>
            <p:ph type="title"/>
          </p:nvPr>
        </p:nvSpPr>
        <p:spPr/>
        <p:txBody>
          <a:bodyPr>
            <a:normAutofit/>
          </a:bodyPr>
          <a:lstStyle/>
          <a:p>
            <a:pPr lvl="0"/>
            <a:r>
              <a:rPr lang="en-US" sz="3600" dirty="0">
                <a:effectLst/>
              </a:rPr>
              <a:t>Follow Up Services and </a:t>
            </a:r>
            <a:r>
              <a:rPr lang="en-US" sz="3600" dirty="0" smtClean="0">
                <a:effectLst/>
              </a:rPr>
              <a:t>Care</a:t>
            </a:r>
            <a:endParaRPr lang="en-US" sz="3600" dirty="0"/>
          </a:p>
        </p:txBody>
      </p:sp>
    </p:spTree>
    <p:extLst>
      <p:ext uri="{BB962C8B-B14F-4D97-AF65-F5344CB8AC3E}">
        <p14:creationId xmlns:p14="http://schemas.microsoft.com/office/powerpoint/2010/main" val="295216635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481328"/>
            <a:ext cx="8229600" cy="4995672"/>
          </a:xfrm>
        </p:spPr>
        <p:txBody>
          <a:bodyPr>
            <a:normAutofit/>
          </a:bodyPr>
          <a:lstStyle/>
          <a:p>
            <a:pPr marL="850392" lvl="1" indent="-457200">
              <a:spcAft>
                <a:spcPts val="600"/>
              </a:spcAft>
              <a:buFont typeface="+mj-lt"/>
              <a:buAutoNum type="alphaUcPeriod" startAt="3"/>
            </a:pPr>
            <a:r>
              <a:rPr lang="en-US" sz="2000" b="1" dirty="0" smtClean="0"/>
              <a:t>May </a:t>
            </a:r>
            <a:r>
              <a:rPr lang="en-US" sz="2000" b="1" dirty="0"/>
              <a:t>be provided by, supervised, ordered OR prescribed ONLY by:</a:t>
            </a:r>
          </a:p>
          <a:p>
            <a:pPr lvl="3">
              <a:spcBef>
                <a:spcPts val="600"/>
              </a:spcBef>
              <a:spcAft>
                <a:spcPts val="600"/>
              </a:spcAft>
            </a:pPr>
            <a:r>
              <a:rPr lang="en-US" sz="1800" b="1" dirty="0"/>
              <a:t>MD/DO/Dentist/Chiropractor</a:t>
            </a:r>
          </a:p>
          <a:p>
            <a:pPr lvl="3">
              <a:spcBef>
                <a:spcPts val="600"/>
              </a:spcBef>
              <a:spcAft>
                <a:spcPts val="600"/>
              </a:spcAft>
            </a:pPr>
            <a:r>
              <a:rPr lang="en-US" sz="1800" b="1" dirty="0"/>
              <a:t>A Physician’s Assistant (PA) or an Advanced Registered Nurse Practitioner (ARNP) working under MD/DO/Dentist/Chiropractor</a:t>
            </a:r>
          </a:p>
          <a:p>
            <a:pPr lvl="3">
              <a:spcBef>
                <a:spcPts val="600"/>
              </a:spcBef>
              <a:spcAft>
                <a:spcPts val="600"/>
              </a:spcAft>
            </a:pPr>
            <a:r>
              <a:rPr lang="en-US" sz="1800" b="1" dirty="0"/>
              <a:t>A hospital/ambulatory surgical center</a:t>
            </a:r>
          </a:p>
          <a:p>
            <a:pPr lvl="3">
              <a:spcBef>
                <a:spcPts val="600"/>
              </a:spcBef>
              <a:spcAft>
                <a:spcPts val="600"/>
              </a:spcAft>
            </a:pPr>
            <a:r>
              <a:rPr lang="en-US" sz="1800" b="1" dirty="0"/>
              <a:t>An entity wholly owned by MD/DO/Dentist/Chiropractor and their spouse/parent/child/sibling</a:t>
            </a:r>
          </a:p>
          <a:p>
            <a:pPr lvl="3">
              <a:spcBef>
                <a:spcPts val="600"/>
              </a:spcBef>
              <a:spcAft>
                <a:spcPts val="600"/>
              </a:spcAft>
            </a:pPr>
            <a:r>
              <a:rPr lang="en-US" sz="1800" b="1" dirty="0"/>
              <a:t>An entity that owns/ is owned by a hospital</a:t>
            </a:r>
          </a:p>
          <a:p>
            <a:pPr lvl="3">
              <a:spcBef>
                <a:spcPts val="600"/>
              </a:spcBef>
              <a:spcAft>
                <a:spcPts val="600"/>
              </a:spcAft>
            </a:pPr>
            <a:r>
              <a:rPr lang="en-US" sz="1800" b="1" dirty="0"/>
              <a:t>A (PT) Physical Therapist IF the referral is made to the PT by MD/DO/Dentist/Chiropractor</a:t>
            </a:r>
          </a:p>
          <a:p>
            <a:pPr lvl="3">
              <a:spcBef>
                <a:spcPts val="600"/>
              </a:spcBef>
              <a:spcAft>
                <a:spcPts val="600"/>
              </a:spcAft>
            </a:pPr>
            <a:r>
              <a:rPr lang="en-US" sz="1800" b="1" dirty="0"/>
              <a:t>Certified Health Care Clinic </a:t>
            </a:r>
          </a:p>
          <a:p>
            <a:endParaRPr lang="en-US" dirty="0"/>
          </a:p>
        </p:txBody>
      </p:sp>
      <p:sp>
        <p:nvSpPr>
          <p:cNvPr id="3" name="Title 2"/>
          <p:cNvSpPr>
            <a:spLocks noGrp="1"/>
          </p:cNvSpPr>
          <p:nvPr>
            <p:ph type="title"/>
          </p:nvPr>
        </p:nvSpPr>
        <p:spPr/>
        <p:txBody>
          <a:bodyPr>
            <a:normAutofit/>
          </a:bodyPr>
          <a:lstStyle/>
          <a:p>
            <a:pPr lvl="0"/>
            <a:r>
              <a:rPr lang="en-US" sz="3600" dirty="0">
                <a:effectLst/>
              </a:rPr>
              <a:t>Follow Up Services and </a:t>
            </a:r>
            <a:r>
              <a:rPr lang="en-US" sz="3600" dirty="0" smtClean="0">
                <a:effectLst/>
              </a:rPr>
              <a:t>Care</a:t>
            </a:r>
            <a:endParaRPr lang="en-US" sz="4000" dirty="0"/>
          </a:p>
        </p:txBody>
      </p:sp>
    </p:spTree>
    <p:extLst>
      <p:ext uri="{BB962C8B-B14F-4D97-AF65-F5344CB8AC3E}">
        <p14:creationId xmlns:p14="http://schemas.microsoft.com/office/powerpoint/2010/main" val="1053222168"/>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2700" dirty="0" smtClean="0"/>
              <a:t>I’ve Been in an Accident and Need Medical Care</a:t>
            </a:r>
            <a:r>
              <a:rPr lang="en-US" dirty="0" smtClean="0"/>
              <a:t/>
            </a:r>
            <a:br>
              <a:rPr lang="en-US" dirty="0" smtClean="0"/>
            </a:br>
            <a:r>
              <a:rPr lang="en-US" sz="2400" dirty="0" smtClean="0"/>
              <a:t>What Do I Do?</a:t>
            </a:r>
            <a:endParaRPr lang="en-US" sz="2400" dirty="0"/>
          </a:p>
        </p:txBody>
      </p:sp>
      <p:pic>
        <p:nvPicPr>
          <p:cNvPr id="1031" name="Picture 7"/>
          <p:cNvPicPr>
            <a:picLocks noGrp="1" noChangeAspect="1" noChangeArrowheads="1"/>
          </p:cNvPicPr>
          <p:nvPr>
            <p:ph idx="1"/>
          </p:nvPr>
        </p:nvPicPr>
        <p:blipFill rotWithShape="1">
          <a:blip r:embed="rId2" cstate="print">
            <a:extLst>
              <a:ext uri="{28A0092B-C50C-407E-A947-70E740481C1C}">
                <a14:useLocalDpi xmlns:a14="http://schemas.microsoft.com/office/drawing/2010/main" val="0"/>
              </a:ext>
            </a:extLst>
          </a:blip>
          <a:srcRect t="23741"/>
          <a:stretch/>
        </p:blipFill>
        <p:spPr bwMode="auto">
          <a:xfrm>
            <a:off x="2057400" y="1066800"/>
            <a:ext cx="5414294" cy="54736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88990847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850392" lvl="1" indent="-457200">
              <a:buFont typeface="+mj-lt"/>
              <a:buAutoNum type="alphaUcPeriod"/>
            </a:pPr>
            <a:r>
              <a:rPr lang="en-US" sz="2400" b="1" dirty="0"/>
              <a:t>The patient will be eligible for $10,000.00 if an MD/DO/PA/ARNP has determined that the injured person had an Emergency Medical Condition (EMC).</a:t>
            </a:r>
          </a:p>
          <a:p>
            <a:pPr marL="850392" lvl="1" indent="-457200">
              <a:spcBef>
                <a:spcPts val="1200"/>
              </a:spcBef>
              <a:buFont typeface="+mj-lt"/>
              <a:buAutoNum type="alphaUcPeriod"/>
            </a:pPr>
            <a:r>
              <a:rPr lang="en-US" sz="2400" b="1" dirty="0"/>
              <a:t>The patient will be eligible for a maximum of $2500.00 if any of the providers who rendered initial care or follow up care determines that the injured person did not have an Emergency Medical Condition.</a:t>
            </a:r>
          </a:p>
          <a:p>
            <a:endParaRPr lang="en-US" dirty="0" smtClean="0"/>
          </a:p>
        </p:txBody>
      </p:sp>
      <p:sp>
        <p:nvSpPr>
          <p:cNvPr id="3" name="Title 2"/>
          <p:cNvSpPr>
            <a:spLocks noGrp="1"/>
          </p:cNvSpPr>
          <p:nvPr>
            <p:ph type="title"/>
          </p:nvPr>
        </p:nvSpPr>
        <p:spPr/>
        <p:txBody>
          <a:bodyPr>
            <a:normAutofit/>
          </a:bodyPr>
          <a:lstStyle/>
          <a:p>
            <a:pPr lvl="0"/>
            <a:r>
              <a:rPr lang="en-US" sz="3600" dirty="0">
                <a:effectLst/>
              </a:rPr>
              <a:t>Reimbursement </a:t>
            </a:r>
            <a:endParaRPr lang="en-US" sz="4000" dirty="0"/>
          </a:p>
        </p:txBody>
      </p:sp>
    </p:spTree>
    <p:extLst>
      <p:ext uri="{BB962C8B-B14F-4D97-AF65-F5344CB8AC3E}">
        <p14:creationId xmlns:p14="http://schemas.microsoft.com/office/powerpoint/2010/main" val="380612337"/>
      </p:ext>
    </p:extLst>
  </p:cSld>
  <p:clrMapOvr>
    <a:masterClrMapping/>
  </p:clrMapOvr>
  <mc:AlternateContent xmlns:mc="http://schemas.openxmlformats.org/markup-compatibility/2006" xmlns:p14="http://schemas.microsoft.com/office/powerpoint/2010/main">
    <mc:Choice Requires="p14">
      <p:transition spd="slow" p14:dur="3000">
        <p14:shred/>
      </p:transition>
    </mc:Choice>
    <mc:Fallback xmlns="">
      <p:transition spd="slow">
        <p:fade/>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a:bodyPr>
          <a:lstStyle/>
          <a:p>
            <a:r>
              <a:rPr lang="en-US" sz="3600" dirty="0" smtClean="0"/>
              <a:t>EMC Changes the Bank Balance </a:t>
            </a:r>
            <a:endParaRPr lang="en-US" sz="3600" dirty="0"/>
          </a:p>
        </p:txBody>
      </p:sp>
      <p:grpSp>
        <p:nvGrpSpPr>
          <p:cNvPr id="31" name="Group 30"/>
          <p:cNvGrpSpPr/>
          <p:nvPr/>
        </p:nvGrpSpPr>
        <p:grpSpPr>
          <a:xfrm>
            <a:off x="2467708" y="3736346"/>
            <a:ext cx="2300467" cy="2646869"/>
            <a:chOff x="0" y="0"/>
            <a:chExt cx="2112818" cy="2819400"/>
          </a:xfrm>
        </p:grpSpPr>
        <p:pic>
          <p:nvPicPr>
            <p:cNvPr id="32" name="Picture 31" descr="Royalty Free RF Clipart Illustration Of A Friendly Super Hero Captin by Cory Thoman">
              <a:hlinkClick r:id="rId2"/>
            </p:cNvPr>
            <p:cNvPicPr>
              <a:picLocks noChangeAspect="1"/>
            </p:cNvPicPr>
            <p:nvPr/>
          </p:nvPicPr>
          <p:blipFill rotWithShape="1">
            <a:blip r:embed="rId3">
              <a:extLst>
                <a:ext uri="{28A0092B-C50C-407E-A947-70E740481C1C}">
                  <a14:useLocalDpi xmlns:a14="http://schemas.microsoft.com/office/drawing/2010/main" val="0"/>
                </a:ext>
              </a:extLst>
            </a:blip>
            <a:srcRect r="13780"/>
            <a:stretch/>
          </p:blipFill>
          <p:spPr bwMode="auto">
            <a:xfrm>
              <a:off x="0" y="0"/>
              <a:ext cx="2112818" cy="2819400"/>
            </a:xfrm>
            <a:prstGeom prst="rect">
              <a:avLst/>
            </a:prstGeom>
            <a:noFill/>
            <a:ln>
              <a:noFill/>
            </a:ln>
            <a:extLst>
              <a:ext uri="{53640926-AAD7-44D8-BBD7-CCE9431645EC}">
                <a14:shadowObscured xmlns:a14="http://schemas.microsoft.com/office/drawing/2010/main"/>
              </a:ext>
            </a:extLst>
          </p:spPr>
        </p:pic>
        <p:sp>
          <p:nvSpPr>
            <p:cNvPr id="33" name="Text Box 2"/>
            <p:cNvSpPr txBox="1">
              <a:spLocks noChangeArrowheads="1"/>
            </p:cNvSpPr>
            <p:nvPr/>
          </p:nvSpPr>
          <p:spPr bwMode="auto">
            <a:xfrm>
              <a:off x="700326" y="1052887"/>
              <a:ext cx="737045" cy="485805"/>
            </a:xfrm>
            <a:prstGeom prst="rect">
              <a:avLst/>
            </a:prstGeom>
            <a:noFill/>
            <a:ln w="9525">
              <a:noFill/>
              <a:miter lim="800000"/>
              <a:headEnd/>
              <a:tailEnd/>
            </a:ln>
          </p:spPr>
          <p:txBody>
            <a:bodyPr rot="0" vert="horz" wrap="square" lIns="0" tIns="0" rIns="0" bIns="0" anchor="t" anchorCtr="0">
              <a:noAutofit/>
            </a:bodyPr>
            <a:lstStyle/>
            <a:p>
              <a:pPr marL="0" marR="0">
                <a:spcBef>
                  <a:spcPts val="0"/>
                </a:spcBef>
                <a:spcAft>
                  <a:spcPts val="0"/>
                </a:spcAft>
              </a:pPr>
              <a:r>
                <a:rPr lang="en-US" sz="3600" dirty="0">
                  <a:solidFill>
                    <a:srgbClr val="FF0000"/>
                  </a:solidFill>
                  <a:effectLst>
                    <a:outerShdw blurRad="38100" dist="38100" dir="2700000" algn="tl">
                      <a:srgbClr val="000000">
                        <a:alpha val="43137"/>
                      </a:srgbClr>
                    </a:outerShdw>
                  </a:effectLst>
                  <a:latin typeface="Impact"/>
                  <a:ea typeface="Calibri"/>
                  <a:cs typeface="Times New Roman"/>
                </a:rPr>
                <a:t>EMC</a:t>
              </a:r>
              <a:endParaRPr lang="en-US" sz="1600" dirty="0">
                <a:solidFill>
                  <a:srgbClr val="FF0000"/>
                </a:solidFill>
                <a:effectLst>
                  <a:outerShdw blurRad="38100" dist="38100" dir="2700000" algn="tl">
                    <a:srgbClr val="000000">
                      <a:alpha val="43137"/>
                    </a:srgbClr>
                  </a:outerShdw>
                </a:effectLst>
                <a:latin typeface="Calibri"/>
                <a:ea typeface="Calibri"/>
                <a:cs typeface="Times New Roman"/>
              </a:endParaRPr>
            </a:p>
          </p:txBody>
        </p:sp>
      </p:grpSp>
      <p:sp>
        <p:nvSpPr>
          <p:cNvPr id="27" name="Content Placeholder 9"/>
          <p:cNvSpPr txBox="1">
            <a:spLocks/>
          </p:cNvSpPr>
          <p:nvPr/>
        </p:nvSpPr>
        <p:spPr>
          <a:xfrm>
            <a:off x="6488723" y="2863163"/>
            <a:ext cx="2183719" cy="444691"/>
          </a:xfrm>
          <a:prstGeom prst="rect">
            <a:avLst/>
          </a:prstGeom>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buFont typeface="Wingdings 3"/>
              <a:buNone/>
            </a:pPr>
            <a:r>
              <a:rPr lang="en-US" sz="3200" b="1" dirty="0" smtClean="0">
                <a:solidFill>
                  <a:srgbClr val="FF0000"/>
                </a:solidFill>
                <a:latin typeface="Arial Black" pitchFamily="34" charset="0"/>
              </a:rPr>
              <a:t>$10,000</a:t>
            </a:r>
            <a:endParaRPr lang="en-US" sz="3200" b="1" dirty="0">
              <a:solidFill>
                <a:srgbClr val="FF0000"/>
              </a:solidFill>
              <a:latin typeface="Arial Black" pitchFamily="34" charset="0"/>
            </a:endParaRPr>
          </a:p>
        </p:txBody>
      </p:sp>
      <p:sp>
        <p:nvSpPr>
          <p:cNvPr id="24" name="Content Placeholder 9"/>
          <p:cNvSpPr txBox="1">
            <a:spLocks/>
          </p:cNvSpPr>
          <p:nvPr/>
        </p:nvSpPr>
        <p:spPr>
          <a:xfrm>
            <a:off x="550983" y="1535726"/>
            <a:ext cx="1823235" cy="444691"/>
          </a:xfrm>
          <a:prstGeom prst="rect">
            <a:avLst/>
          </a:prstGeom>
        </p:spPr>
        <p:txBody>
          <a:bodyPr vert="horz">
            <a:noAutofit/>
          </a:bodyPr>
          <a:lst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a:lstStyle>
          <a:p>
            <a:pPr marL="109728" indent="0">
              <a:buFont typeface="Wingdings 3"/>
              <a:buNone/>
            </a:pPr>
            <a:r>
              <a:rPr lang="en-US" sz="3200" b="1" dirty="0" smtClean="0">
                <a:solidFill>
                  <a:srgbClr val="FF0000"/>
                </a:solidFill>
                <a:latin typeface="Arial Black" pitchFamily="34" charset="0"/>
              </a:rPr>
              <a:t>$2,500</a:t>
            </a:r>
            <a:endParaRPr lang="en-US" sz="3200" b="1" dirty="0">
              <a:solidFill>
                <a:srgbClr val="FF0000"/>
              </a:solidFill>
              <a:latin typeface="Arial Black" pitchFamily="34" charset="0"/>
            </a:endParaRPr>
          </a:p>
        </p:txBody>
      </p:sp>
      <p:cxnSp>
        <p:nvCxnSpPr>
          <p:cNvPr id="14" name="Straight Connector 13"/>
          <p:cNvCxnSpPr/>
          <p:nvPr/>
        </p:nvCxnSpPr>
        <p:spPr>
          <a:xfrm>
            <a:off x="1905000" y="2827211"/>
            <a:ext cx="5486400" cy="2180853"/>
          </a:xfrm>
          <a:prstGeom prst="line">
            <a:avLst/>
          </a:prstGeom>
          <a:ln w="73025">
            <a:solidFill>
              <a:srgbClr val="1E6C9C"/>
            </a:solidFill>
          </a:ln>
          <a:effectLst/>
        </p:spPr>
        <p:style>
          <a:lnRef idx="1">
            <a:schemeClr val="accent1"/>
          </a:lnRef>
          <a:fillRef idx="0">
            <a:schemeClr val="accent1"/>
          </a:fillRef>
          <a:effectRef idx="0">
            <a:schemeClr val="accent1"/>
          </a:effectRef>
          <a:fontRef idx="minor">
            <a:schemeClr val="tx1"/>
          </a:fontRef>
        </p:style>
      </p:cxnSp>
      <p:pic>
        <p:nvPicPr>
          <p:cNvPr id="1035" name="Picture 11" descr="C:\Users\charlene\AppData\Local\Microsoft\Windows\Temporary Internet Files\Content.IE5\YODSHI22\MC900433920[1].pn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937844" y="1944059"/>
            <a:ext cx="1321630" cy="132163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descr="C:\Users\charlene\AppData\Local\Microsoft\Windows\Temporary Internet Files\Content.IE5\ZW2ZDV26\MC900250660[1].wmf"/>
          <p:cNvPicPr>
            <a:picLocks noChangeAspect="1" noChangeArrowheads="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6670433" y="3347562"/>
            <a:ext cx="2002325" cy="214114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642327689"/>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250"/>
                                  </p:stCondLst>
                                  <p:childTnLst>
                                    <p:set>
                                      <p:cBhvr>
                                        <p:cTn id="6" dur="1" fill="hold">
                                          <p:stCondLst>
                                            <p:cond delay="0"/>
                                          </p:stCondLst>
                                        </p:cTn>
                                        <p:tgtEl>
                                          <p:spTgt spid="1035"/>
                                        </p:tgtEl>
                                        <p:attrNameLst>
                                          <p:attrName>style.visibility</p:attrName>
                                        </p:attrNameLst>
                                      </p:cBhvr>
                                      <p:to>
                                        <p:strVal val="visible"/>
                                      </p:to>
                                    </p:set>
                                    <p:animEffect transition="in" filter="fade">
                                      <p:cBhvr>
                                        <p:cTn id="7" dur="1450"/>
                                        <p:tgtEl>
                                          <p:spTgt spid="1035"/>
                                        </p:tgtEl>
                                      </p:cBhvr>
                                    </p:animEffect>
                                  </p:childTnLst>
                                </p:cTn>
                              </p:par>
                            </p:childTnLst>
                          </p:cTn>
                        </p:par>
                        <p:par>
                          <p:cTn id="8" fill="hold">
                            <p:stCondLst>
                              <p:cond delay="1700"/>
                            </p:stCondLst>
                            <p:childTnLst>
                              <p:par>
                                <p:cTn id="9" presetID="10" presetClass="entr" presetSubtype="0"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fade">
                                      <p:cBhvr>
                                        <p:cTn id="11" dur="1500"/>
                                        <p:tgtEl>
                                          <p:spTgt spid="24"/>
                                        </p:tgtEl>
                                      </p:cBhvr>
                                    </p:animEffect>
                                  </p:childTnLst>
                                </p:cTn>
                              </p:par>
                            </p:childTnLst>
                          </p:cTn>
                        </p:par>
                        <p:par>
                          <p:cTn id="12" fill="hold">
                            <p:stCondLst>
                              <p:cond delay="3200"/>
                            </p:stCondLst>
                            <p:childTnLst>
                              <p:par>
                                <p:cTn id="13" presetID="26" presetClass="entr" presetSubtype="0" fill="hold" nodeType="afterEffect">
                                  <p:stCondLst>
                                    <p:cond delay="0"/>
                                  </p:stCondLst>
                                  <p:childTnLst>
                                    <p:set>
                                      <p:cBhvr>
                                        <p:cTn id="14" dur="1" fill="hold">
                                          <p:stCondLst>
                                            <p:cond delay="0"/>
                                          </p:stCondLst>
                                        </p:cTn>
                                        <p:tgtEl>
                                          <p:spTgt spid="31"/>
                                        </p:tgtEl>
                                        <p:attrNameLst>
                                          <p:attrName>style.visibility</p:attrName>
                                        </p:attrNameLst>
                                      </p:cBhvr>
                                      <p:to>
                                        <p:strVal val="visible"/>
                                      </p:to>
                                    </p:set>
                                    <p:animEffect transition="in" filter="wipe(down)">
                                      <p:cBhvr>
                                        <p:cTn id="15" dur="725">
                                          <p:stCondLst>
                                            <p:cond delay="0"/>
                                          </p:stCondLst>
                                        </p:cTn>
                                        <p:tgtEl>
                                          <p:spTgt spid="31"/>
                                        </p:tgtEl>
                                      </p:cBhvr>
                                    </p:animEffect>
                                    <p:anim calcmode="lin" valueType="num">
                                      <p:cBhvr>
                                        <p:cTn id="16" dur="2278" tmFilter="0,0; 0.14,0.36; 0.43,0.73; 0.71,0.91; 1.0,1.0">
                                          <p:stCondLst>
                                            <p:cond delay="0"/>
                                          </p:stCondLst>
                                        </p:cTn>
                                        <p:tgtEl>
                                          <p:spTgt spid="31"/>
                                        </p:tgtEl>
                                        <p:attrNameLst>
                                          <p:attrName>ppt_x</p:attrName>
                                        </p:attrNameLst>
                                      </p:cBhvr>
                                      <p:tavLst>
                                        <p:tav tm="0">
                                          <p:val>
                                            <p:strVal val="#ppt_x-0.25"/>
                                          </p:val>
                                        </p:tav>
                                        <p:tav tm="100000">
                                          <p:val>
                                            <p:strVal val="#ppt_x"/>
                                          </p:val>
                                        </p:tav>
                                      </p:tavLst>
                                    </p:anim>
                                    <p:anim calcmode="lin" valueType="num">
                                      <p:cBhvr>
                                        <p:cTn id="17" dur="830" tmFilter="0.0,0.0; 0.25,0.07; 0.50,0.2; 0.75,0.467; 1.0,1.0">
                                          <p:stCondLst>
                                            <p:cond delay="0"/>
                                          </p:stCondLst>
                                        </p:cTn>
                                        <p:tgtEl>
                                          <p:spTgt spid="31"/>
                                        </p:tgtEl>
                                        <p:attrNameLst>
                                          <p:attrName>ppt_y</p:attrName>
                                        </p:attrNameLst>
                                      </p:cBhvr>
                                      <p:tavLst>
                                        <p:tav tm="0" fmla="#ppt_y-sin(pi*$)/3">
                                          <p:val>
                                            <p:fltVal val="0.5"/>
                                          </p:val>
                                        </p:tav>
                                        <p:tav tm="100000">
                                          <p:val>
                                            <p:fltVal val="1"/>
                                          </p:val>
                                        </p:tav>
                                      </p:tavLst>
                                    </p:anim>
                                    <p:anim calcmode="lin" valueType="num">
                                      <p:cBhvr>
                                        <p:cTn id="18" dur="830" tmFilter="0, 0; 0.125,0.2665; 0.25,0.4; 0.375,0.465; 0.5,0.5;  0.625,0.535; 0.75,0.6; 0.875,0.7335; 1,1">
                                          <p:stCondLst>
                                            <p:cond delay="830"/>
                                          </p:stCondLst>
                                        </p:cTn>
                                        <p:tgtEl>
                                          <p:spTgt spid="31"/>
                                        </p:tgtEl>
                                        <p:attrNameLst>
                                          <p:attrName>ppt_y</p:attrName>
                                        </p:attrNameLst>
                                      </p:cBhvr>
                                      <p:tavLst>
                                        <p:tav tm="0" fmla="#ppt_y-sin(pi*$)/9">
                                          <p:val>
                                            <p:fltVal val="0"/>
                                          </p:val>
                                        </p:tav>
                                        <p:tav tm="100000">
                                          <p:val>
                                            <p:fltVal val="1"/>
                                          </p:val>
                                        </p:tav>
                                      </p:tavLst>
                                    </p:anim>
                                    <p:anim calcmode="lin" valueType="num">
                                      <p:cBhvr>
                                        <p:cTn id="19" dur="415" tmFilter="0, 0; 0.125,0.2665; 0.25,0.4; 0.375,0.465; 0.5,0.5;  0.625,0.535; 0.75,0.6; 0.875,0.7335; 1,1">
                                          <p:stCondLst>
                                            <p:cond delay="1655"/>
                                          </p:stCondLst>
                                        </p:cTn>
                                        <p:tgtEl>
                                          <p:spTgt spid="31"/>
                                        </p:tgtEl>
                                        <p:attrNameLst>
                                          <p:attrName>ppt_y</p:attrName>
                                        </p:attrNameLst>
                                      </p:cBhvr>
                                      <p:tavLst>
                                        <p:tav tm="0" fmla="#ppt_y-sin(pi*$)/27">
                                          <p:val>
                                            <p:fltVal val="0"/>
                                          </p:val>
                                        </p:tav>
                                        <p:tav tm="100000">
                                          <p:val>
                                            <p:fltVal val="1"/>
                                          </p:val>
                                        </p:tav>
                                      </p:tavLst>
                                    </p:anim>
                                    <p:anim calcmode="lin" valueType="num">
                                      <p:cBhvr>
                                        <p:cTn id="20" dur="205" tmFilter="0, 0; 0.125,0.2665; 0.25,0.4; 0.375,0.465; 0.5,0.5;  0.625,0.535; 0.75,0.6; 0.875,0.7335; 1,1">
                                          <p:stCondLst>
                                            <p:cond delay="2070"/>
                                          </p:stCondLst>
                                        </p:cTn>
                                        <p:tgtEl>
                                          <p:spTgt spid="31"/>
                                        </p:tgtEl>
                                        <p:attrNameLst>
                                          <p:attrName>ppt_y</p:attrName>
                                        </p:attrNameLst>
                                      </p:cBhvr>
                                      <p:tavLst>
                                        <p:tav tm="0" fmla="#ppt_y-sin(pi*$)/81">
                                          <p:val>
                                            <p:fltVal val="0"/>
                                          </p:val>
                                        </p:tav>
                                        <p:tav tm="100000">
                                          <p:val>
                                            <p:fltVal val="1"/>
                                          </p:val>
                                        </p:tav>
                                      </p:tavLst>
                                    </p:anim>
                                    <p:animScale>
                                      <p:cBhvr>
                                        <p:cTn id="21" dur="33">
                                          <p:stCondLst>
                                            <p:cond delay="812"/>
                                          </p:stCondLst>
                                        </p:cTn>
                                        <p:tgtEl>
                                          <p:spTgt spid="31"/>
                                        </p:tgtEl>
                                      </p:cBhvr>
                                      <p:to x="100000" y="60000"/>
                                    </p:animScale>
                                    <p:animScale>
                                      <p:cBhvr>
                                        <p:cTn id="22" dur="207" decel="50000">
                                          <p:stCondLst>
                                            <p:cond delay="845"/>
                                          </p:stCondLst>
                                        </p:cTn>
                                        <p:tgtEl>
                                          <p:spTgt spid="31"/>
                                        </p:tgtEl>
                                      </p:cBhvr>
                                      <p:to x="100000" y="100000"/>
                                    </p:animScale>
                                    <p:animScale>
                                      <p:cBhvr>
                                        <p:cTn id="23" dur="33">
                                          <p:stCondLst>
                                            <p:cond delay="1640"/>
                                          </p:stCondLst>
                                        </p:cTn>
                                        <p:tgtEl>
                                          <p:spTgt spid="31"/>
                                        </p:tgtEl>
                                      </p:cBhvr>
                                      <p:to x="100000" y="80000"/>
                                    </p:animScale>
                                    <p:animScale>
                                      <p:cBhvr>
                                        <p:cTn id="24" dur="207" decel="50000">
                                          <p:stCondLst>
                                            <p:cond delay="1673"/>
                                          </p:stCondLst>
                                        </p:cTn>
                                        <p:tgtEl>
                                          <p:spTgt spid="31"/>
                                        </p:tgtEl>
                                      </p:cBhvr>
                                      <p:to x="100000" y="100000"/>
                                    </p:animScale>
                                    <p:animScale>
                                      <p:cBhvr>
                                        <p:cTn id="25" dur="33">
                                          <p:stCondLst>
                                            <p:cond delay="2052"/>
                                          </p:stCondLst>
                                        </p:cTn>
                                        <p:tgtEl>
                                          <p:spTgt spid="31"/>
                                        </p:tgtEl>
                                      </p:cBhvr>
                                      <p:to x="100000" y="90000"/>
                                    </p:animScale>
                                    <p:animScale>
                                      <p:cBhvr>
                                        <p:cTn id="26" dur="207" decel="50000">
                                          <p:stCondLst>
                                            <p:cond delay="2085"/>
                                          </p:stCondLst>
                                        </p:cTn>
                                        <p:tgtEl>
                                          <p:spTgt spid="31"/>
                                        </p:tgtEl>
                                      </p:cBhvr>
                                      <p:to x="100000" y="100000"/>
                                    </p:animScale>
                                    <p:animScale>
                                      <p:cBhvr>
                                        <p:cTn id="27" dur="33">
                                          <p:stCondLst>
                                            <p:cond delay="2260"/>
                                          </p:stCondLst>
                                        </p:cTn>
                                        <p:tgtEl>
                                          <p:spTgt spid="31"/>
                                        </p:tgtEl>
                                      </p:cBhvr>
                                      <p:to x="100000" y="95000"/>
                                    </p:animScale>
                                    <p:animScale>
                                      <p:cBhvr>
                                        <p:cTn id="28" dur="207" decel="50000">
                                          <p:stCondLst>
                                            <p:cond delay="2293"/>
                                          </p:stCondLst>
                                        </p:cTn>
                                        <p:tgtEl>
                                          <p:spTgt spid="31"/>
                                        </p:tgtEl>
                                      </p:cBhvr>
                                      <p:to x="100000" y="100000"/>
                                    </p:animScale>
                                  </p:childTnLst>
                                </p:cTn>
                              </p:par>
                            </p:childTnLst>
                          </p:cTn>
                        </p:par>
                        <p:par>
                          <p:cTn id="29" fill="hold">
                            <p:stCondLst>
                              <p:cond delay="5700"/>
                            </p:stCondLst>
                            <p:childTnLst>
                              <p:par>
                                <p:cTn id="30" presetID="1" presetClass="entr" presetSubtype="0" fill="hold" nodeType="afterEffect">
                                  <p:stCondLst>
                                    <p:cond delay="0"/>
                                  </p:stCondLst>
                                  <p:childTnLst>
                                    <p:set>
                                      <p:cBhvr>
                                        <p:cTn id="31" dur="1" fill="hold">
                                          <p:stCondLst>
                                            <p:cond delay="0"/>
                                          </p:stCondLst>
                                        </p:cTn>
                                        <p:tgtEl>
                                          <p:spTgt spid="14"/>
                                        </p:tgtEl>
                                        <p:attrNameLst>
                                          <p:attrName>style.visibility</p:attrName>
                                        </p:attrNameLst>
                                      </p:cBhvr>
                                      <p:to>
                                        <p:strVal val="visible"/>
                                      </p:to>
                                    </p:set>
                                  </p:childTnLst>
                                </p:cTn>
                              </p:par>
                            </p:childTnLst>
                          </p:cTn>
                        </p:par>
                        <p:par>
                          <p:cTn id="32" fill="hold">
                            <p:stCondLst>
                              <p:cond delay="5700"/>
                            </p:stCondLst>
                            <p:childTnLst>
                              <p:par>
                                <p:cTn id="33" presetID="32" presetClass="emph" presetSubtype="0" fill="hold" nodeType="afterEffect">
                                  <p:stCondLst>
                                    <p:cond delay="850"/>
                                  </p:stCondLst>
                                  <p:childTnLst>
                                    <p:animRot by="120000">
                                      <p:cBhvr>
                                        <p:cTn id="34" dur="155" fill="hold">
                                          <p:stCondLst>
                                            <p:cond delay="0"/>
                                          </p:stCondLst>
                                        </p:cTn>
                                        <p:tgtEl>
                                          <p:spTgt spid="14"/>
                                        </p:tgtEl>
                                        <p:attrNameLst>
                                          <p:attrName>r</p:attrName>
                                        </p:attrNameLst>
                                      </p:cBhvr>
                                    </p:animRot>
                                    <p:animRot by="-240000">
                                      <p:cBhvr>
                                        <p:cTn id="35" dur="310" fill="hold">
                                          <p:stCondLst>
                                            <p:cond delay="310"/>
                                          </p:stCondLst>
                                        </p:cTn>
                                        <p:tgtEl>
                                          <p:spTgt spid="14"/>
                                        </p:tgtEl>
                                        <p:attrNameLst>
                                          <p:attrName>r</p:attrName>
                                        </p:attrNameLst>
                                      </p:cBhvr>
                                    </p:animRot>
                                    <p:animRot by="240000">
                                      <p:cBhvr>
                                        <p:cTn id="36" dur="310" fill="hold">
                                          <p:stCondLst>
                                            <p:cond delay="620"/>
                                          </p:stCondLst>
                                        </p:cTn>
                                        <p:tgtEl>
                                          <p:spTgt spid="14"/>
                                        </p:tgtEl>
                                        <p:attrNameLst>
                                          <p:attrName>r</p:attrName>
                                        </p:attrNameLst>
                                      </p:cBhvr>
                                    </p:animRot>
                                    <p:animRot by="-240000">
                                      <p:cBhvr>
                                        <p:cTn id="37" dur="310" fill="hold">
                                          <p:stCondLst>
                                            <p:cond delay="930"/>
                                          </p:stCondLst>
                                        </p:cTn>
                                        <p:tgtEl>
                                          <p:spTgt spid="14"/>
                                        </p:tgtEl>
                                        <p:attrNameLst>
                                          <p:attrName>r</p:attrName>
                                        </p:attrNameLst>
                                      </p:cBhvr>
                                    </p:animRot>
                                    <p:animRot by="120000">
                                      <p:cBhvr>
                                        <p:cTn id="38" dur="310" fill="hold">
                                          <p:stCondLst>
                                            <p:cond delay="1240"/>
                                          </p:stCondLst>
                                        </p:cTn>
                                        <p:tgtEl>
                                          <p:spTgt spid="14"/>
                                        </p:tgtEl>
                                        <p:attrNameLst>
                                          <p:attrName>r</p:attrName>
                                        </p:attrNameLst>
                                      </p:cBhvr>
                                    </p:animRot>
                                  </p:childTnLst>
                                </p:cTn>
                              </p:par>
                            </p:childTnLst>
                          </p:cTn>
                        </p:par>
                        <p:par>
                          <p:cTn id="39" fill="hold">
                            <p:stCondLst>
                              <p:cond delay="8100"/>
                            </p:stCondLst>
                            <p:childTnLst>
                              <p:par>
                                <p:cTn id="40" presetID="14" presetClass="entr" presetSubtype="10" fill="hold" nodeType="afterEffect">
                                  <p:stCondLst>
                                    <p:cond delay="0"/>
                                  </p:stCondLst>
                                  <p:childTnLst>
                                    <p:set>
                                      <p:cBhvr>
                                        <p:cTn id="41" dur="1" fill="hold">
                                          <p:stCondLst>
                                            <p:cond delay="0"/>
                                          </p:stCondLst>
                                        </p:cTn>
                                        <p:tgtEl>
                                          <p:spTgt spid="1031"/>
                                        </p:tgtEl>
                                        <p:attrNameLst>
                                          <p:attrName>style.visibility</p:attrName>
                                        </p:attrNameLst>
                                      </p:cBhvr>
                                      <p:to>
                                        <p:strVal val="visible"/>
                                      </p:to>
                                    </p:set>
                                    <p:animEffect transition="in" filter="randombar(horizontal)">
                                      <p:cBhvr>
                                        <p:cTn id="42" dur="1650"/>
                                        <p:tgtEl>
                                          <p:spTgt spid="1031"/>
                                        </p:tgtEl>
                                      </p:cBhvr>
                                    </p:animEffect>
                                  </p:childTnLst>
                                </p:cTn>
                              </p:par>
                            </p:childTnLst>
                          </p:cTn>
                        </p:par>
                        <p:par>
                          <p:cTn id="43" fill="hold">
                            <p:stCondLst>
                              <p:cond delay="9750"/>
                            </p:stCondLst>
                            <p:childTnLst>
                              <p:par>
                                <p:cTn id="44" presetID="45" presetClass="entr" presetSubtype="0" fill="hold" grpId="0" nodeType="afterEffect">
                                  <p:stCondLst>
                                    <p:cond delay="0"/>
                                  </p:stCondLst>
                                  <p:childTnLst>
                                    <p:set>
                                      <p:cBhvr>
                                        <p:cTn id="45" dur="1" fill="hold">
                                          <p:stCondLst>
                                            <p:cond delay="0"/>
                                          </p:stCondLst>
                                        </p:cTn>
                                        <p:tgtEl>
                                          <p:spTgt spid="27"/>
                                        </p:tgtEl>
                                        <p:attrNameLst>
                                          <p:attrName>style.visibility</p:attrName>
                                        </p:attrNameLst>
                                      </p:cBhvr>
                                      <p:to>
                                        <p:strVal val="visible"/>
                                      </p:to>
                                    </p:set>
                                    <p:animEffect transition="in" filter="fade">
                                      <p:cBhvr>
                                        <p:cTn id="46" dur="2000"/>
                                        <p:tgtEl>
                                          <p:spTgt spid="27"/>
                                        </p:tgtEl>
                                      </p:cBhvr>
                                    </p:animEffect>
                                    <p:anim calcmode="lin" valueType="num">
                                      <p:cBhvr>
                                        <p:cTn id="47" dur="2000" fill="hold"/>
                                        <p:tgtEl>
                                          <p:spTgt spid="27"/>
                                        </p:tgtEl>
                                        <p:attrNameLst>
                                          <p:attrName>ppt_w</p:attrName>
                                        </p:attrNameLst>
                                      </p:cBhvr>
                                      <p:tavLst>
                                        <p:tav tm="0" fmla="#ppt_w*sin(2.5*pi*$)">
                                          <p:val>
                                            <p:fltVal val="0"/>
                                          </p:val>
                                        </p:tav>
                                        <p:tav tm="100000">
                                          <p:val>
                                            <p:fltVal val="1"/>
                                          </p:val>
                                        </p:tav>
                                      </p:tavLst>
                                    </p:anim>
                                    <p:anim calcmode="lin" valueType="num">
                                      <p:cBhvr>
                                        <p:cTn id="48" dur="2000" fill="hold"/>
                                        <p:tgtEl>
                                          <p:spTgt spid="2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7" grpId="0"/>
      <p:bldP spid="2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pPr marL="850392" lvl="1" indent="-457200">
              <a:buFont typeface="+mj-lt"/>
              <a:buAutoNum type="alphaUcPeriod" startAt="3"/>
            </a:pPr>
            <a:r>
              <a:rPr lang="en-US" sz="2400" b="1" dirty="0"/>
              <a:t>Emergency Medical Condition Defined </a:t>
            </a:r>
            <a:r>
              <a:rPr lang="en-US" sz="2000" b="1" dirty="0" smtClean="0"/>
              <a:t>(</a:t>
            </a:r>
            <a:r>
              <a:rPr lang="en-US" sz="2000" b="1" dirty="0"/>
              <a:t>Fla. Stat. 627.732(16)</a:t>
            </a:r>
          </a:p>
          <a:p>
            <a:pPr marL="914400" lvl="3" indent="0">
              <a:spcBef>
                <a:spcPts val="1200"/>
              </a:spcBef>
              <a:buNone/>
            </a:pPr>
            <a:r>
              <a:rPr lang="en-US" sz="2000" b="1" dirty="0"/>
              <a:t>“Emergency medical condition” means a medical condition manifesting itself by acute symptoms of sufficient severity, which may include severe pain, such that the absence of immediate medical attention could reasonably be expected to result in any of the following: </a:t>
            </a:r>
          </a:p>
          <a:p>
            <a:pPr lvl="4">
              <a:spcBef>
                <a:spcPts val="1200"/>
              </a:spcBef>
            </a:pPr>
            <a:r>
              <a:rPr lang="en-US" b="1" dirty="0"/>
              <a:t>(a) Serious jeopardy to patient health.</a:t>
            </a:r>
          </a:p>
          <a:p>
            <a:pPr lvl="4">
              <a:spcBef>
                <a:spcPts val="1200"/>
              </a:spcBef>
            </a:pPr>
            <a:r>
              <a:rPr lang="en-US" b="1" dirty="0"/>
              <a:t>(b) Serious impairment to bodily functions.</a:t>
            </a:r>
          </a:p>
          <a:p>
            <a:pPr lvl="4">
              <a:spcBef>
                <a:spcPts val="1200"/>
              </a:spcBef>
            </a:pPr>
            <a:r>
              <a:rPr lang="en-US" b="1" dirty="0"/>
              <a:t>(c) Serious dysfunction of any bodily organ or part.</a:t>
            </a:r>
          </a:p>
          <a:p>
            <a:endParaRPr lang="en-US" dirty="0"/>
          </a:p>
        </p:txBody>
      </p:sp>
      <p:sp>
        <p:nvSpPr>
          <p:cNvPr id="3" name="Title 2"/>
          <p:cNvSpPr>
            <a:spLocks noGrp="1"/>
          </p:cNvSpPr>
          <p:nvPr>
            <p:ph type="title"/>
          </p:nvPr>
        </p:nvSpPr>
        <p:spPr/>
        <p:txBody>
          <a:bodyPr>
            <a:normAutofit/>
          </a:bodyPr>
          <a:lstStyle/>
          <a:p>
            <a:pPr lvl="0"/>
            <a:r>
              <a:rPr lang="en-US" sz="3600" dirty="0">
                <a:effectLst/>
              </a:rPr>
              <a:t>Reimbursement </a:t>
            </a:r>
            <a:endParaRPr lang="en-US" sz="4000" dirty="0"/>
          </a:p>
        </p:txBody>
      </p:sp>
    </p:spTree>
    <p:extLst>
      <p:ext uri="{BB962C8B-B14F-4D97-AF65-F5344CB8AC3E}">
        <p14:creationId xmlns:p14="http://schemas.microsoft.com/office/powerpoint/2010/main" val="1027471953"/>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294</TotalTime>
  <Words>1847</Words>
  <Application>Microsoft Office PowerPoint</Application>
  <PresentationFormat>On-screen Show (4:3)</PresentationFormat>
  <Paragraphs>111</Paragraphs>
  <Slides>31</Slides>
  <Notes>2</Notes>
  <HiddenSlides>0</HiddenSlides>
  <MMClips>0</MMClips>
  <ScaleCrop>false</ScaleCrop>
  <HeadingPairs>
    <vt:vector size="4" baseType="variant">
      <vt:variant>
        <vt:lpstr>Theme</vt:lpstr>
      </vt:variant>
      <vt:variant>
        <vt:i4>1</vt:i4>
      </vt:variant>
      <vt:variant>
        <vt:lpstr>Slide Titles</vt:lpstr>
      </vt:variant>
      <vt:variant>
        <vt:i4>31</vt:i4>
      </vt:variant>
    </vt:vector>
  </HeadingPairs>
  <TitlesOfParts>
    <vt:vector size="32" baseType="lpstr">
      <vt:lpstr>Concourse</vt:lpstr>
      <vt:lpstr>PowerPoint Presentation</vt:lpstr>
      <vt:lpstr>The Nuts &amp; Bolts of  Florida’s PIP Law 2012/2013</vt:lpstr>
      <vt:lpstr>Initial Services and Care</vt:lpstr>
      <vt:lpstr>Follow Up Services and Care</vt:lpstr>
      <vt:lpstr>Follow Up Services and Care</vt:lpstr>
      <vt:lpstr>I’ve Been in an Accident and Need Medical Care What Do I Do?</vt:lpstr>
      <vt:lpstr>Reimbursement </vt:lpstr>
      <vt:lpstr>EMC Changes the Bank Balance </vt:lpstr>
      <vt:lpstr>Reimbursement </vt:lpstr>
      <vt:lpstr>Reimbursement </vt:lpstr>
      <vt:lpstr>Reimbursement </vt:lpstr>
      <vt:lpstr> Massage Therapists/ Licensed Acupuncturists </vt:lpstr>
      <vt:lpstr>Creation of PIP Log Mandatory</vt:lpstr>
      <vt:lpstr>Notification of Exhaustion of Benefits</vt:lpstr>
      <vt:lpstr>Fee Schedule</vt:lpstr>
      <vt:lpstr>Fee Schedule</vt:lpstr>
      <vt:lpstr>Fee Schedule</vt:lpstr>
      <vt:lpstr>Fee Schedule</vt:lpstr>
      <vt:lpstr>Payment of Benefits EOBs</vt:lpstr>
      <vt:lpstr>Payment of Benefits $5,000 Reservation of Benefits</vt:lpstr>
      <vt:lpstr>Payment of Benefits $5,000 Reservation of Benefits</vt:lpstr>
      <vt:lpstr>Payment of Benefits 90 Day Tolling if Fraud is Suspected</vt:lpstr>
      <vt:lpstr>Payment of Benefits The “Glitch”</vt:lpstr>
      <vt:lpstr>Payment of Benefits The “Glitch”</vt:lpstr>
      <vt:lpstr>Examinations Under Oath (EUO)</vt:lpstr>
      <vt:lpstr>Examinations Under Oath (EUO)</vt:lpstr>
      <vt:lpstr>Examinations Under Oath (EUO)</vt:lpstr>
      <vt:lpstr>Independent Medical Examinations</vt:lpstr>
      <vt:lpstr>Miscellaneous Provisions Carriers with a History of Nonpayment</vt:lpstr>
      <vt:lpstr>Miscellaneous Provisions Fraud Fighting: Non-Reimbursement of Claims</vt:lpstr>
      <vt:lpstr>PowerPoint Presentation</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Nuts &amp; Bolts of the Florida’s PIP Law 2012/2013</dc:title>
  <dc:creator>ckunold</dc:creator>
  <cp:lastModifiedBy>ckunold</cp:lastModifiedBy>
  <cp:revision>40</cp:revision>
  <cp:lastPrinted>2012-12-03T18:39:57Z</cp:lastPrinted>
  <dcterms:created xsi:type="dcterms:W3CDTF">2012-06-18T12:04:45Z</dcterms:created>
  <dcterms:modified xsi:type="dcterms:W3CDTF">2012-12-03T18:42:45Z</dcterms:modified>
</cp:coreProperties>
</file>